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1"/>
  </p:notesMasterIdLst>
  <p:sldIdLst>
    <p:sldId id="256" r:id="rId2"/>
    <p:sldId id="461" r:id="rId3"/>
    <p:sldId id="291" r:id="rId4"/>
    <p:sldId id="399" r:id="rId5"/>
    <p:sldId id="398" r:id="rId6"/>
    <p:sldId id="416" r:id="rId7"/>
    <p:sldId id="480" r:id="rId8"/>
    <p:sldId id="481" r:id="rId9"/>
    <p:sldId id="425" r:id="rId10"/>
    <p:sldId id="430" r:id="rId11"/>
    <p:sldId id="424" r:id="rId12"/>
    <p:sldId id="423" r:id="rId13"/>
    <p:sldId id="431" r:id="rId14"/>
    <p:sldId id="294" r:id="rId15"/>
    <p:sldId id="426" r:id="rId16"/>
    <p:sldId id="427" r:id="rId17"/>
    <p:sldId id="429" r:id="rId18"/>
    <p:sldId id="432" r:id="rId19"/>
    <p:sldId id="400" r:id="rId20"/>
    <p:sldId id="433" r:id="rId21"/>
    <p:sldId id="435" r:id="rId22"/>
    <p:sldId id="436" r:id="rId23"/>
    <p:sldId id="437" r:id="rId24"/>
    <p:sldId id="438" r:id="rId25"/>
    <p:sldId id="439" r:id="rId26"/>
    <p:sldId id="442" r:id="rId27"/>
    <p:sldId id="443" r:id="rId28"/>
    <p:sldId id="444" r:id="rId29"/>
    <p:sldId id="482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6" r:id="rId40"/>
    <p:sldId id="457" r:id="rId41"/>
    <p:sldId id="458" r:id="rId42"/>
    <p:sldId id="295" r:id="rId43"/>
    <p:sldId id="460" r:id="rId44"/>
    <p:sldId id="459" r:id="rId45"/>
    <p:sldId id="299" r:id="rId46"/>
    <p:sldId id="290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6" r:id="rId56"/>
    <p:sldId id="364" r:id="rId57"/>
    <p:sldId id="327" r:id="rId58"/>
    <p:sldId id="329" r:id="rId59"/>
    <p:sldId id="330" r:id="rId60"/>
    <p:sldId id="331" r:id="rId61"/>
    <p:sldId id="332" r:id="rId62"/>
    <p:sldId id="359" r:id="rId63"/>
    <p:sldId id="333" r:id="rId64"/>
    <p:sldId id="334" r:id="rId65"/>
    <p:sldId id="336" r:id="rId66"/>
    <p:sldId id="337" r:id="rId67"/>
    <p:sldId id="338" r:id="rId68"/>
    <p:sldId id="339" r:id="rId69"/>
    <p:sldId id="341" r:id="rId70"/>
    <p:sldId id="340" r:id="rId71"/>
    <p:sldId id="342" r:id="rId72"/>
    <p:sldId id="343" r:id="rId73"/>
    <p:sldId id="344" r:id="rId74"/>
    <p:sldId id="405" r:id="rId75"/>
    <p:sldId id="348" r:id="rId76"/>
    <p:sldId id="345" r:id="rId77"/>
    <p:sldId id="349" r:id="rId78"/>
    <p:sldId id="406" r:id="rId79"/>
    <p:sldId id="407" r:id="rId80"/>
    <p:sldId id="346" r:id="rId81"/>
    <p:sldId id="347" r:id="rId82"/>
    <p:sldId id="351" r:id="rId83"/>
    <p:sldId id="352" r:id="rId84"/>
    <p:sldId id="355" r:id="rId85"/>
    <p:sldId id="357" r:id="rId86"/>
    <p:sldId id="358" r:id="rId87"/>
    <p:sldId id="360" r:id="rId88"/>
    <p:sldId id="361" r:id="rId89"/>
    <p:sldId id="362" r:id="rId90"/>
    <p:sldId id="363" r:id="rId91"/>
    <p:sldId id="365" r:id="rId92"/>
    <p:sldId id="367" r:id="rId93"/>
    <p:sldId id="368" r:id="rId94"/>
    <p:sldId id="411" r:id="rId95"/>
    <p:sldId id="369" r:id="rId96"/>
    <p:sldId id="370" r:id="rId97"/>
    <p:sldId id="371" r:id="rId98"/>
    <p:sldId id="372" r:id="rId99"/>
    <p:sldId id="373" r:id="rId100"/>
    <p:sldId id="376" r:id="rId101"/>
    <p:sldId id="377" r:id="rId102"/>
    <p:sldId id="378" r:id="rId103"/>
    <p:sldId id="379" r:id="rId104"/>
    <p:sldId id="380" r:id="rId105"/>
    <p:sldId id="382" r:id="rId106"/>
    <p:sldId id="383" r:id="rId107"/>
    <p:sldId id="384" r:id="rId108"/>
    <p:sldId id="386" r:id="rId109"/>
    <p:sldId id="415" r:id="rId110"/>
    <p:sldId id="387" r:id="rId111"/>
    <p:sldId id="389" r:id="rId112"/>
    <p:sldId id="390" r:id="rId113"/>
    <p:sldId id="391" r:id="rId114"/>
    <p:sldId id="393" r:id="rId115"/>
    <p:sldId id="395" r:id="rId116"/>
    <p:sldId id="419" r:id="rId117"/>
    <p:sldId id="396" r:id="rId118"/>
    <p:sldId id="397" r:id="rId119"/>
    <p:sldId id="421" r:id="rId120"/>
    <p:sldId id="422" r:id="rId121"/>
    <p:sldId id="428" r:id="rId122"/>
    <p:sldId id="462" r:id="rId123"/>
    <p:sldId id="463" r:id="rId124"/>
    <p:sldId id="464" r:id="rId125"/>
    <p:sldId id="467" r:id="rId126"/>
    <p:sldId id="465" r:id="rId127"/>
    <p:sldId id="466" r:id="rId128"/>
    <p:sldId id="468" r:id="rId129"/>
    <p:sldId id="469" r:id="rId130"/>
    <p:sldId id="470" r:id="rId131"/>
    <p:sldId id="471" r:id="rId132"/>
    <p:sldId id="473" r:id="rId133"/>
    <p:sldId id="472" r:id="rId134"/>
    <p:sldId id="475" r:id="rId135"/>
    <p:sldId id="477" r:id="rId136"/>
    <p:sldId id="476" r:id="rId137"/>
    <p:sldId id="478" r:id="rId138"/>
    <p:sldId id="479" r:id="rId139"/>
    <p:sldId id="289" r:id="rId140"/>
  </p:sldIdLst>
  <p:sldSz cx="12192000" cy="6858000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2" autoAdjust="0"/>
    <p:restoredTop sz="94660" autoAdjust="0"/>
  </p:normalViewPr>
  <p:slideViewPr>
    <p:cSldViewPr>
      <p:cViewPr varScale="1">
        <p:scale>
          <a:sx n="66" d="100"/>
          <a:sy n="66" d="100"/>
        </p:scale>
        <p:origin x="96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2799D-31F1-431D-80AE-66AC3E4A7AC2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2C96A-7443-4BFB-9552-D3CD50AC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8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C96A-7443-4BFB-9552-D3CD50AC95C8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-8467" y="4724400"/>
            <a:ext cx="12192000" cy="2133600"/>
            <a:chOff x="0" y="2976"/>
            <a:chExt cx="5760" cy="1344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ltGray">
            <a:xfrm>
              <a:off x="53" y="2976"/>
              <a:ext cx="5666" cy="1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ltGray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8467" y="0"/>
            <a:ext cx="12192000" cy="22050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2260601"/>
            <a:ext cx="11976100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404938"/>
            <a:ext cx="9652000" cy="762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20800" y="5334000"/>
            <a:ext cx="9448800" cy="609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-8466" y="0"/>
            <a:ext cx="12206817" cy="6859588"/>
            <a:chOff x="0" y="0"/>
            <a:chExt cx="5764" cy="4321"/>
          </a:xfrm>
        </p:grpSpPr>
        <p:sp>
          <p:nvSpPr>
            <p:cNvPr id="3096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1412E7-59CC-448B-98FA-07E32153F6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9100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6062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6062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69CCC6-8700-442A-99EF-3988EA9AE1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759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871200" cy="9001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43025"/>
            <a:ext cx="10972800" cy="4948238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9753600" y="6461126"/>
            <a:ext cx="22352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09600" y="6472238"/>
            <a:ext cx="812800" cy="233362"/>
          </a:xfrm>
        </p:spPr>
        <p:txBody>
          <a:bodyPr/>
          <a:lstStyle>
            <a:lvl1pPr>
              <a:defRPr/>
            </a:lvl1pPr>
          </a:lstStyle>
          <a:p>
            <a:fld id="{9A57CC20-0A80-43D8-99B4-8BF6C9911F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61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CDE338-D0BD-444F-8CCA-1567624A4A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189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230874-801F-438C-A07B-846650D4F8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36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43025"/>
            <a:ext cx="5384800" cy="4948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43025"/>
            <a:ext cx="5384800" cy="4948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EDE3F3-C2CA-4598-AFD2-92CA74E4C6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634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2A36F6-64D8-40D4-8009-8A46EA48EB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139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CF2CF9-F797-4186-90AB-A547ED54C1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764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DE9101-6B65-4F87-86C8-EADBDEC7B2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50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9603D3-7751-4988-BF57-60D4E577D6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912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53EFD7-02ED-426E-87A8-9BD6E51899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197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7518" y="22225"/>
          <a:ext cx="12134849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Image" r:id="rId15" imgW="6653968" imgH="1180952" progId="">
                  <p:embed/>
                </p:oleObj>
              </mc:Choice>
              <mc:Fallback>
                <p:oleObj name="Image" r:id="rId15" imgW="6653968" imgH="1180952" progId="">
                  <p:embed/>
                  <p:pic>
                    <p:nvPicPr>
                      <p:cNvPr id="0" name="Picture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8" y="22225"/>
                        <a:ext cx="12134849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492B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841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1" y="6453188"/>
            <a:ext cx="12145433" cy="4048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3025"/>
            <a:ext cx="109728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600" y="6461126"/>
            <a:ext cx="2235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72238"/>
            <a:ext cx="8128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63AA94E6-6D5F-4966-BA54-19E58A3A5E9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228601"/>
            <a:ext cx="108712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-14817" y="0"/>
            <a:ext cx="12213168" cy="6859588"/>
            <a:chOff x="0" y="0"/>
            <a:chExt cx="5764" cy="4321"/>
          </a:xfrm>
        </p:grpSpPr>
        <p:sp>
          <p:nvSpPr>
            <p:cNvPr id="1042" name="AutoShape 18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7" Type="http://schemas.openxmlformats.org/officeDocument/2006/relationships/slide" Target="slide9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5.xml"/><Relationship Id="rId5" Type="http://schemas.openxmlformats.org/officeDocument/2006/relationships/slide" Target="slide108.xml"/><Relationship Id="rId4" Type="http://schemas.openxmlformats.org/officeDocument/2006/relationships/slide" Target="slide8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2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2.gi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3.gi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4.gif"/><Relationship Id="rId4" Type="http://schemas.openxmlformats.org/officeDocument/2006/relationships/image" Target="../media/image8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46.gi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91.xml"/><Relationship Id="rId7" Type="http://schemas.openxmlformats.org/officeDocument/2006/relationships/slide" Target="slide1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5.xml"/><Relationship Id="rId5" Type="http://schemas.openxmlformats.org/officeDocument/2006/relationships/slide" Target="slide92.xml"/><Relationship Id="rId4" Type="http://schemas.openxmlformats.org/officeDocument/2006/relationships/slide" Target="slide1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8.gi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8.gif"/><Relationship Id="rId4" Type="http://schemas.openxmlformats.org/officeDocument/2006/relationships/image" Target="../media/image3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9.gi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1.gi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3.xml"/><Relationship Id="rId7" Type="http://schemas.openxmlformats.org/officeDocument/2006/relationships/slide" Target="slide5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0.xml"/><Relationship Id="rId5" Type="http://schemas.openxmlformats.org/officeDocument/2006/relationships/slide" Target="slide54.xml"/><Relationship Id="rId4" Type="http://schemas.openxmlformats.org/officeDocument/2006/relationships/slide" Target="slide6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4.gi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gif"/><Relationship Id="rId4" Type="http://schemas.openxmlformats.org/officeDocument/2006/relationships/image" Target="../media/image6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7.gi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6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5.xml"/><Relationship Id="rId5" Type="http://schemas.openxmlformats.org/officeDocument/2006/relationships/slide" Target="slide124.xml"/><Relationship Id="rId4" Type="http://schemas.openxmlformats.org/officeDocument/2006/relationships/slide" Target="slide6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gif"/><Relationship Id="rId4" Type="http://schemas.openxmlformats.org/officeDocument/2006/relationships/image" Target="../media/image6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gi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1.xml"/><Relationship Id="rId5" Type="http://schemas.openxmlformats.org/officeDocument/2006/relationships/slide" Target="slide97.xml"/><Relationship Id="rId4" Type="http://schemas.openxmlformats.org/officeDocument/2006/relationships/slide" Target="slide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61.xml"/><Relationship Id="rId4" Type="http://schemas.openxmlformats.org/officeDocument/2006/relationships/slide" Target="slide10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3.xml"/><Relationship Id="rId4" Type="http://schemas.openxmlformats.org/officeDocument/2006/relationships/slide" Target="slide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7" Type="http://schemas.openxmlformats.org/officeDocument/2006/relationships/slide" Target="slide1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7.xml"/><Relationship Id="rId5" Type="http://schemas.openxmlformats.org/officeDocument/2006/relationships/slide" Target="slide102.xml"/><Relationship Id="rId4" Type="http://schemas.openxmlformats.org/officeDocument/2006/relationships/slide" Target="slide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8.xml"/><Relationship Id="rId4" Type="http://schemas.openxmlformats.org/officeDocument/2006/relationships/slide" Target="slide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5.png"/><Relationship Id="rId2" Type="http://schemas.openxmlformats.org/officeDocument/2006/relationships/slide" Target="slide10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7.xml"/><Relationship Id="rId5" Type="http://schemas.openxmlformats.org/officeDocument/2006/relationships/slide" Target="slide85.xml"/><Relationship Id="rId4" Type="http://schemas.openxmlformats.org/officeDocument/2006/relationships/slide" Target="slide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slide" Target="slide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96.xml"/><Relationship Id="rId4" Type="http://schemas.openxmlformats.org/officeDocument/2006/relationships/slide" Target="slide1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slide" Target="slide1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9.xml"/><Relationship Id="rId4" Type="http://schemas.openxmlformats.org/officeDocument/2006/relationships/slide" Target="slide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18.xml"/><Relationship Id="rId4" Type="http://schemas.openxmlformats.org/officeDocument/2006/relationships/slide" Target="slide1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0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84.xml"/><Relationship Id="rId7" Type="http://schemas.openxmlformats.org/officeDocument/2006/relationships/slide" Target="slide123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113.xml"/><Relationship Id="rId4" Type="http://schemas.openxmlformats.org/officeDocument/2006/relationships/slide" Target="slide10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6.jpeg"/><Relationship Id="rId2" Type="http://schemas.openxmlformats.org/officeDocument/2006/relationships/slide" Target="slide1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9.xml"/><Relationship Id="rId5" Type="http://schemas.openxmlformats.org/officeDocument/2006/relationships/slide" Target="slide86.xml"/><Relationship Id="rId4" Type="http://schemas.openxmlformats.org/officeDocument/2006/relationships/slide" Target="slide1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7" Type="http://schemas.openxmlformats.org/officeDocument/2006/relationships/image" Target="../media/image6.jpeg"/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0.xml"/><Relationship Id="rId5" Type="http://schemas.openxmlformats.org/officeDocument/2006/relationships/slide" Target="slide46.xml"/><Relationship Id="rId4" Type="http://schemas.openxmlformats.org/officeDocument/2006/relationships/slide" Target="slide1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7" Type="http://schemas.openxmlformats.org/officeDocument/2006/relationships/image" Target="../media/image6.jpeg"/><Relationship Id="rId2" Type="http://schemas.openxmlformats.org/officeDocument/2006/relationships/slide" Target="slide10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7.xml"/><Relationship Id="rId5" Type="http://schemas.openxmlformats.org/officeDocument/2006/relationships/slide" Target="slide77.xml"/><Relationship Id="rId4" Type="http://schemas.openxmlformats.org/officeDocument/2006/relationships/slide" Target="slide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71.xml"/><Relationship Id="rId4" Type="http://schemas.openxmlformats.org/officeDocument/2006/relationships/slide" Target="slide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7" Type="http://schemas.openxmlformats.org/officeDocument/2006/relationships/image" Target="../media/image6.jpeg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125.xml"/><Relationship Id="rId4" Type="http://schemas.openxmlformats.org/officeDocument/2006/relationships/slide" Target="slide1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59.xml"/><Relationship Id="rId7" Type="http://schemas.openxmlformats.org/officeDocument/2006/relationships/slide" Target="slide131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9.xml"/><Relationship Id="rId5" Type="http://schemas.openxmlformats.org/officeDocument/2006/relationships/slide" Target="slide112.xml"/><Relationship Id="rId4" Type="http://schemas.openxmlformats.org/officeDocument/2006/relationships/slide" Target="slide9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01.xml"/><Relationship Id="rId7" Type="http://schemas.openxmlformats.org/officeDocument/2006/relationships/slide" Target="slide123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107.xml"/><Relationship Id="rId4" Type="http://schemas.openxmlformats.org/officeDocument/2006/relationships/slide" Target="slide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7" Type="http://schemas.openxmlformats.org/officeDocument/2006/relationships/image" Target="../media/image6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81.xml"/><Relationship Id="rId4" Type="http://schemas.openxmlformats.org/officeDocument/2006/relationships/slide" Target="slide1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10.xml"/><Relationship Id="rId4" Type="http://schemas.openxmlformats.org/officeDocument/2006/relationships/slide" Target="slide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slide" Target="slide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76.xml"/><Relationship Id="rId4" Type="http://schemas.openxmlformats.org/officeDocument/2006/relationships/slide" Target="slide9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60.xml"/><Relationship Id="rId4" Type="http://schemas.openxmlformats.org/officeDocument/2006/relationships/slide" Target="slide1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slide" Target="slide4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slide" Target="slide36.xml"/><Relationship Id="rId4" Type="http://schemas.openxmlformats.org/officeDocument/2006/relationships/slide" Target="slide9.xml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8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5.xml"/><Relationship Id="rId4" Type="http://schemas.openxmlformats.org/officeDocument/2006/relationships/slide" Target="slide7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1.xml"/><Relationship Id="rId5" Type="http://schemas.openxmlformats.org/officeDocument/2006/relationships/slide" Target="slide117.xml"/><Relationship Id="rId4" Type="http://schemas.openxmlformats.org/officeDocument/2006/relationships/slide" Target="slide1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1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7" Type="http://schemas.openxmlformats.org/officeDocument/2006/relationships/slide" Target="slide10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110.xml"/><Relationship Id="rId4" Type="http://schemas.openxmlformats.org/officeDocument/2006/relationships/slide" Target="slide5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8.xml"/><Relationship Id="rId4" Type="http://schemas.openxmlformats.org/officeDocument/2006/relationships/slide" Target="slide1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4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4.gif"/><Relationship Id="rId4" Type="http://schemas.openxmlformats.org/officeDocument/2006/relationships/image" Target="../media/image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3.xml"/><Relationship Id="rId5" Type="http://schemas.openxmlformats.org/officeDocument/2006/relationships/slide" Target="slide137.xml"/><Relationship Id="rId4" Type="http://schemas.openxmlformats.org/officeDocument/2006/relationships/slide" Target="slide13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9.xml"/><Relationship Id="rId5" Type="http://schemas.openxmlformats.org/officeDocument/2006/relationships/slide" Target="slide88.xml"/><Relationship Id="rId4" Type="http://schemas.openxmlformats.org/officeDocument/2006/relationships/slide" Target="slide13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8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0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1.g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2.g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2.gif"/><Relationship Id="rId4" Type="http://schemas.openxmlformats.org/officeDocument/2006/relationships/image" Target="../media/image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55.xml"/><Relationship Id="rId7" Type="http://schemas.openxmlformats.org/officeDocument/2006/relationships/slide" Target="slide4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134.xml"/><Relationship Id="rId4" Type="http://schemas.openxmlformats.org/officeDocument/2006/relationships/slide" Target="slide5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slide" Target="slide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slide" Target="slide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39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7.jpeg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692696"/>
            <a:ext cx="7239000" cy="762000"/>
          </a:xfrm>
        </p:spPr>
        <p:txBody>
          <a:bodyPr/>
          <a:lstStyle/>
          <a:p>
            <a:pPr algn="l"/>
            <a:r>
              <a:rPr lang="ru-RU" altLang="ru-RU" sz="3200" b="0" dirty="0">
                <a:latin typeface="Arial Black" panose="020B0A04020102020204" pitchFamily="34" charset="0"/>
              </a:rPr>
              <a:t>Образование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для инвалидов и лиц с ОВЗ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в Самарской области</a:t>
            </a:r>
            <a:endParaRPr lang="en-US" altLang="ru-RU" sz="3200" b="0" dirty="0">
              <a:latin typeface="Arial Black" panose="020B0A040201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dirty="0" smtClean="0">
                <a:latin typeface="Arial Black" pitchFamily="34" charset="0"/>
              </a:rPr>
              <a:t>Справочник 2023 </a:t>
            </a:r>
            <a:endParaRPr lang="en-US" altLang="ru-RU" sz="1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231691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072201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41190" y="1934467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«Поволжский государственный колледж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4" action="ppaction://hlinksldjump"/>
              </a:rPr>
              <a:t>им.Н.Д.Кузнецова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</a:t>
            </a:r>
            <a:r>
              <a:rPr lang="ru-RU" altLang="ru-RU" dirty="0">
                <a:hlinkClick r:id="rId6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«Самарское </a:t>
            </a:r>
            <a:r>
              <a:rPr lang="ru-RU" altLang="ru-RU" dirty="0">
                <a:hlinkClick r:id="rId6" action="ppaction://hlinksldjump"/>
              </a:rPr>
              <a:t>художественное училище имени К.С. </a:t>
            </a:r>
            <a:r>
              <a:rPr lang="ru-RU" altLang="ru-RU" dirty="0" smtClean="0">
                <a:hlinkClick r:id="rId6" action="ppaction://hlinksldjump"/>
              </a:rPr>
              <a:t>Петрова-Водкина»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dirty="0" err="1">
                <a:hlinkClick r:id="rId7" action="ppaction://hlinksldjump"/>
              </a:rPr>
              <a:t>Е.В.Золотухина</a:t>
            </a:r>
            <a:r>
              <a:rPr lang="ru-RU" altLang="ru-RU" dirty="0" smtClean="0">
                <a:hlinkClick r:id="rId7" action="ppaction://hlinksldjump"/>
              </a:rPr>
              <a:t>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80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«Чапаевский химико-технологический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93697" y="6444584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445009, Самарская область, г. Тольятти, ул. Победы, 36 тел.: +7 848 222-36-43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23284" y="2700960"/>
            <a:ext cx="8856219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79715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3113009" y="2678005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38.02.01 Экономика и бухгалтерский учёт (по отраслям)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93697" y="2166394"/>
            <a:ext cx="2345741" cy="1825154"/>
            <a:chOff x="3330087" y="1478958"/>
            <a:chExt cx="2345741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4" name="Рисунок 23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146" name="Picture 2" descr="http://qrcoder.ru/code/?https%3A%2F%2Fchxtt.minobr63.ru%2Fabiturientam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201870"/>
            <a:ext cx="881610" cy="8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50300" y="200080"/>
            <a:ext cx="1044116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sz="2000" dirty="0" err="1" smtClean="0"/>
              <a:t>Колычева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446100, г.Чапаевск, ул. Озерная, 5, тел. </a:t>
            </a:r>
            <a:r>
              <a:rPr lang="ru-RU" dirty="0" smtClean="0">
                <a:solidFill>
                  <a:schemeClr val="bg1"/>
                </a:solidFill>
              </a:rPr>
              <a:t>+7 846 392-18-90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537148" y="1484784"/>
            <a:ext cx="9052197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5640" y="1627437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r>
              <a:rPr lang="ru-RU" sz="1600" dirty="0" smtClean="0"/>
              <a:t>Образование: 9 классов  Срок обучения: 3 года 10 месяц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grpSp>
        <p:nvGrpSpPr>
          <p:cNvPr id="2" name="Группа 44"/>
          <p:cNvGrpSpPr/>
          <p:nvPr/>
        </p:nvGrpSpPr>
        <p:grpSpPr>
          <a:xfrm>
            <a:off x="134603" y="1415645"/>
            <a:ext cx="2345741" cy="1825154"/>
            <a:chOff x="3330087" y="1478958"/>
            <a:chExt cx="2345741" cy="1825154"/>
          </a:xfrm>
        </p:grpSpPr>
        <p:sp>
          <p:nvSpPr>
            <p:cNvPr id="4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9" name="Рисунок 4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592457" y="3658845"/>
            <a:ext cx="9052197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5640" y="39330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grpSp>
        <p:nvGrpSpPr>
          <p:cNvPr id="7" name="Группа 39"/>
          <p:cNvGrpSpPr/>
          <p:nvPr/>
        </p:nvGrpSpPr>
        <p:grpSpPr>
          <a:xfrm>
            <a:off x="220765" y="3577932"/>
            <a:ext cx="2251964" cy="1825154"/>
            <a:chOff x="4017568" y="1466297"/>
            <a:chExt cx="2251964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6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8" name="Рисунок 57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316" name="Picture 4" descr="http://qrcoder.ru/code/?http%3A%2F%2Fwww.newstudys.ru%2Fabit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223536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44116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sz="2000" dirty="0" err="1"/>
              <a:t>Колычева</a:t>
            </a:r>
            <a:r>
              <a:rPr lang="ru-RU" altLang="ru-RU" sz="2000" dirty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446100, г.Чапаевск, ул. Озерная, 5, тел. </a:t>
            </a:r>
            <a:r>
              <a:rPr lang="ru-RU" dirty="0" smtClean="0">
                <a:solidFill>
                  <a:schemeClr val="bg1"/>
                </a:solidFill>
              </a:rPr>
              <a:t>+7 846 392-18-90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495600" y="1484784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567608" y="3573016"/>
            <a:ext cx="9052197" cy="22322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55"/>
          <p:cNvGrpSpPr/>
          <p:nvPr/>
        </p:nvGrpSpPr>
        <p:grpSpPr>
          <a:xfrm>
            <a:off x="263352" y="1556792"/>
            <a:ext cx="2327552" cy="1825154"/>
            <a:chOff x="2838100" y="1532087"/>
            <a:chExt cx="2327552" cy="1825154"/>
          </a:xfrm>
        </p:grpSpPr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6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0" name="Рисунок 59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Группа 26"/>
          <p:cNvGrpSpPr/>
          <p:nvPr/>
        </p:nvGrpSpPr>
        <p:grpSpPr>
          <a:xfrm>
            <a:off x="211333" y="3747416"/>
            <a:ext cx="2254696" cy="1825154"/>
            <a:chOff x="2838100" y="1507418"/>
            <a:chExt cx="2254696" cy="1825154"/>
          </a:xfrm>
        </p:grpSpPr>
        <p:sp>
          <p:nvSpPr>
            <p:cNvPr id="3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7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2855640" y="177281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83632" y="3717032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08.01.07 Мастер общестроительных работ</a:t>
            </a:r>
          </a:p>
          <a:p>
            <a:r>
              <a:rPr lang="ru-RU" sz="1600" dirty="0" smtClean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</p:txBody>
      </p:sp>
      <p:pic>
        <p:nvPicPr>
          <p:cNvPr id="30" name="Picture 4" descr="http://qrcoder.ru/code/?http%3A%2F%2Fwww.newstudys.ru%2Fabit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223536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61819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 Похвистнево, ул. Куйбышева,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д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.6, тел.: +7 846 562-16-94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349230"/>
            <a:ext cx="8856219" cy="121567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54471" y="1292886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1624" y="2924944"/>
            <a:ext cx="8829547" cy="9361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6607" y="1416253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44.02.01. Дошкольное образование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13450 Маляр</a:t>
            </a:r>
          </a:p>
          <a:p>
            <a:r>
              <a:rPr lang="ru-RU" sz="1600" dirty="0" smtClean="0"/>
              <a:t>Срок обучения: 1 год 10 месяцев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927648" y="306896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44.02.01. Дошкольное образование</a:t>
            </a:r>
          </a:p>
          <a:p>
            <a:r>
              <a:rPr lang="ru-RU" sz="1600" dirty="0"/>
              <a:t>Образование: 9 классов 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pic>
        <p:nvPicPr>
          <p:cNvPr id="14338" name="Picture 2" descr="http://qrcoder.ru/code/?https%3A%2F%2Fphvcollege.ru%2Fnode%2F116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80" y="26654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307844" y="4639420"/>
            <a:ext cx="2129642" cy="1825200"/>
            <a:chOff x="3390776" y="1592499"/>
            <a:chExt cx="2129642" cy="1825200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41" name="Рисунок 40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639616" y="4365104"/>
            <a:ext cx="8856219" cy="18722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5640" y="443711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13450 Маляр</a:t>
            </a:r>
          </a:p>
          <a:p>
            <a:pPr eaLnBrk="0" hangingPunct="0"/>
            <a:r>
              <a:rPr lang="ru-RU" sz="1600" dirty="0" smtClean="0"/>
              <a:t>Образование: требований к образованию нет, Срок </a:t>
            </a:r>
            <a:r>
              <a:rPr lang="ru-RU" sz="1600" dirty="0"/>
              <a:t>обучения: 1 год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17530 Рабочий зеленого строительства</a:t>
            </a:r>
          </a:p>
          <a:p>
            <a:pPr eaLnBrk="0" hangingPunct="0"/>
            <a:r>
              <a:rPr lang="ru-RU" sz="1600" dirty="0" smtClean="0"/>
              <a:t>Образование: требований к образованию нет,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 smtClean="0"/>
              <a:t>Образование: требований к образованию нет Срок обучения: 1 год 10 месяцев</a:t>
            </a:r>
            <a:endParaRPr lang="ru-RU" sz="16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202120" y="2886543"/>
            <a:ext cx="2390643" cy="1825154"/>
            <a:chOff x="8210934" y="1625686"/>
            <a:chExt cx="2390643" cy="1825154"/>
          </a:xfrm>
        </p:grpSpPr>
        <p:sp>
          <p:nvSpPr>
            <p:cNvPr id="50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1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2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3" name="Рисунок 52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9" name="Нижний колонтитул 5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 Похвистнево, ул. Куйбышева,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д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.6, тел.: +7 846 562-16-94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2354" y="1431847"/>
            <a:ext cx="8856219" cy="208823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30020" y="3913705"/>
            <a:ext cx="8856219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72811" y="1715911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34.02.01 Сестринское дело</a:t>
            </a:r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44.02.01</a:t>
            </a:r>
            <a:r>
              <a:rPr lang="ru-RU" sz="1600" dirty="0">
                <a:latin typeface="Arial Black" panose="020B0A04020102020204" pitchFamily="34" charset="0"/>
              </a:rPr>
              <a:t>. Дошкольное образование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71664" y="436510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44.02.01. Дошкольное образование</a:t>
            </a:r>
          </a:p>
          <a:p>
            <a:r>
              <a:rPr lang="ru-RU" sz="1600" dirty="0"/>
              <a:t>Образование: 9 классов 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299017" y="3822668"/>
            <a:ext cx="2327552" cy="1825154"/>
            <a:chOff x="2838100" y="1532087"/>
            <a:chExt cx="2327552" cy="1825154"/>
          </a:xfrm>
        </p:grpSpPr>
        <p:sp>
          <p:nvSpPr>
            <p:cNvPr id="5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6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2" name="Рисунок 61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Группа 24"/>
          <p:cNvGrpSpPr/>
          <p:nvPr/>
        </p:nvGrpSpPr>
        <p:grpSpPr>
          <a:xfrm>
            <a:off x="242610" y="1376959"/>
            <a:ext cx="2345741" cy="1825154"/>
            <a:chOff x="3330087" y="1478958"/>
            <a:chExt cx="2345741" cy="1825154"/>
          </a:xfrm>
        </p:grpSpPr>
        <p:sp>
          <p:nvSpPr>
            <p:cNvPr id="7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2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7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4" name="Рисунок 73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9" name="Picture 2" descr="http://qrcoder.ru/code/?https%3A%2F%2Fphvcollege.ru%2Fnode%2F116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80" y="26654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"Самарское художественное училище имени К.С. Петрова-Водкина"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Россия, 443099, Самарская область, г. Самара, ул. Комсомольская, д. 4а, тел.: +7 846 333-41-59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177663"/>
            <a:ext cx="8856219" cy="17559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80630" y="1227615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3872" y="3058927"/>
            <a:ext cx="8856219" cy="16517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47055" y="1282021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/>
              <a:t>Образование: 11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54.02.05 Живопись (по видам)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/>
              <a:t>Образование: 11 классов  Срок обучения: 3 года 10 месяцев</a:t>
            </a:r>
          </a:p>
        </p:txBody>
      </p:sp>
      <p:grpSp>
        <p:nvGrpSpPr>
          <p:cNvPr id="5" name="Группа 24"/>
          <p:cNvGrpSpPr/>
          <p:nvPr/>
        </p:nvGrpSpPr>
        <p:grpSpPr>
          <a:xfrm>
            <a:off x="284636" y="2897915"/>
            <a:ext cx="2345741" cy="1825154"/>
            <a:chOff x="3330087" y="1478958"/>
            <a:chExt cx="2345741" cy="1825154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2971981" y="3143307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54.02.01 Дизайн (по отраслям)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54.02.05 Живопись (по видам)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92879" y="4582311"/>
            <a:ext cx="2251964" cy="1825154"/>
            <a:chOff x="4017568" y="1466297"/>
            <a:chExt cx="2251964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713872" y="4842761"/>
            <a:ext cx="8856219" cy="14835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11570" y="4917699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54.02.01 Дизайн (по отраслям)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54.02.05 Живопись (по видам)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</a:t>
            </a:r>
            <a:r>
              <a:rPr lang="ru-RU" sz="1600" dirty="0" smtClean="0"/>
              <a:t>месяцев</a:t>
            </a:r>
          </a:p>
        </p:txBody>
      </p:sp>
      <p:pic>
        <p:nvPicPr>
          <p:cNvPr id="17410" name="Picture 2" descr="http://qrcoder.ru/code/?https%3A%2F%2Fs-h-u.ru%2Fenrollee%2Fadmissions-office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643" y="24789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>
          <a:xfrm>
            <a:off x="99568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531187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«Тольяттинский машиностроительный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79192" y="6448216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г.Тольятти, Южное шоссе, 119,  тел.: +7 848 255-98-59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11624" y="1412776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grpSp>
        <p:nvGrpSpPr>
          <p:cNvPr id="5" name="Группа 47"/>
          <p:cNvGrpSpPr/>
          <p:nvPr/>
        </p:nvGrpSpPr>
        <p:grpSpPr>
          <a:xfrm>
            <a:off x="335360" y="2132856"/>
            <a:ext cx="2129642" cy="1825200"/>
            <a:chOff x="3390776" y="1592499"/>
            <a:chExt cx="2129642" cy="1825200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5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51" name="Рисунок 50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999986" y="2685282"/>
            <a:ext cx="8352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17544 Рабочий по комплексному обслуживанию и ремонту зданий </a:t>
            </a:r>
          </a:p>
          <a:p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/>
              <a:t>Образование: требований к образованию нет, Срок обучения: 1 год 10 месяцев</a:t>
            </a: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2711624" y="2492896"/>
            <a:ext cx="8856219" cy="14651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9458" name="Picture 2" descr="http://qrcoder.ru/code/?http%3A%2F%2Ftmk.minobr63.ru%2Fabitur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214" y="24789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</a:t>
            </a:r>
            <a:r>
              <a:rPr lang="ru-RU" altLang="ru-RU" sz="2000" dirty="0" err="1" smtClean="0"/>
              <a:t>професcиональное</a:t>
            </a:r>
            <a:r>
              <a:rPr lang="ru-RU" altLang="ru-RU" sz="2000" dirty="0" smtClean="0"/>
              <a:t> образовательное учреждение Самарской области "</a:t>
            </a:r>
            <a:r>
              <a:rPr lang="ru-RU" altLang="ru-RU" sz="2000" dirty="0" err="1" smtClean="0"/>
              <a:t>Безенчукский</a:t>
            </a:r>
            <a:r>
              <a:rPr lang="ru-RU" altLang="ru-RU" sz="2000" dirty="0" smtClean="0"/>
              <a:t> аграрный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45912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Безенчукский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р-н, п.г.т. Безенчук, ул. Тимирязева, 94  тел.: +7 846 762-11-50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196752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</a:t>
            </a:r>
            <a:r>
              <a:rPr lang="ru-RU" sz="1600" dirty="0">
                <a:latin typeface="Arial Black" panose="020B0A04020102020204" pitchFamily="34" charset="0"/>
              </a:rPr>
              <a:t>Экономика и бухгалтерский учет (по отраслям)</a:t>
            </a:r>
          </a:p>
          <a:p>
            <a:pPr eaLnBrk="0" hangingPunct="0"/>
            <a:r>
              <a:rPr lang="ru-RU" sz="1600" dirty="0"/>
              <a:t>Образование: 9 классов, </a:t>
            </a:r>
            <a:r>
              <a:rPr lang="ru-RU" sz="1600" dirty="0" smtClean="0"/>
              <a:t>Срок </a:t>
            </a:r>
            <a:r>
              <a:rPr lang="ru-RU" sz="1600" dirty="0"/>
              <a:t>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 2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35.02.05. Агрономия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 3 года 10 месяцев (заочная)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7212" y="1194353"/>
            <a:ext cx="8856219" cy="237866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13136" y="12236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182429" y="2832769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1624" y="3717032"/>
            <a:ext cx="8856219" cy="9458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27648" y="5085184"/>
            <a:ext cx="8563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 3 года 10 месяцев (заочная)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27648" y="37170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35.02.05. Агрономия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3 года 10 месяцев (заочная)</a:t>
            </a:r>
          </a:p>
        </p:txBody>
      </p:sp>
      <p:pic>
        <p:nvPicPr>
          <p:cNvPr id="20482" name="Picture 2" descr="http://qrcoder.ru/code/?http%3A%2F%2F%F1%EF%EE%E1%E3%F2.%F0%F4%2Findex.php%3Foption%3Dcom_content%26view%3Darticle%26id%3D205%26Itemid%3D47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825" y="210146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213136" y="4563012"/>
            <a:ext cx="2345741" cy="1825154"/>
            <a:chOff x="3330087" y="1478958"/>
            <a:chExt cx="2345741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2711624" y="4941168"/>
            <a:ext cx="8856219" cy="10801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32196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5360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Гагарина, д. 36 , тел.: +7 964 988-36-85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94835" y="1280443"/>
            <a:ext cx="92836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</a:t>
            </a:r>
            <a:r>
              <a:rPr lang="ru-RU" sz="1600" dirty="0">
                <a:latin typeface="Arial Black" panose="020B0A04020102020204" pitchFamily="34" charset="0"/>
              </a:rPr>
              <a:t>и обслуживание многоквартирного дома</a:t>
            </a: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 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35.01.19 Мастер садово-паркового и ландшафтного строительства 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35.02.12 Садово-парковое и ландшафтное строительство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13450 Маляр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17543 Рабочий по благоустройству населенных пунктов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17544 </a:t>
            </a:r>
            <a:r>
              <a:rPr lang="ru-RU" sz="1600" dirty="0">
                <a:latin typeface="Arial Black" panose="020B0A04020102020204" pitchFamily="34" charset="0"/>
              </a:rPr>
              <a:t>Рабочий по </a:t>
            </a:r>
            <a:r>
              <a:rPr lang="ru-RU" sz="1600" dirty="0" smtClean="0">
                <a:latin typeface="Arial Black" panose="020B0A04020102020204" pitchFamily="34" charset="0"/>
              </a:rPr>
              <a:t>комплексному обслуживанию и ремонту зданий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99997" y="1280443"/>
            <a:ext cx="9478440" cy="50167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35360" y="206084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Прямоугольник 56"/>
          <p:cNvSpPr/>
          <p:nvPr/>
        </p:nvSpPr>
        <p:spPr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21506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39" y="298783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32196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5360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Гагарина, д. 36 , тел.: +7 964 988-36-85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74178" y="1772885"/>
            <a:ext cx="92836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</a:t>
            </a:r>
            <a:r>
              <a:rPr lang="ru-RU" sz="1600" dirty="0">
                <a:latin typeface="Arial Black" panose="020B0A04020102020204" pitchFamily="34" charset="0"/>
              </a:rPr>
              <a:t>и обслуживание многоквартирного дома</a:t>
            </a: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 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35.01.19 Мастер садово-паркового и ландшафтного строительства 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35.02.12 Садово-парковое и ландшафтное строительство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2 года 10 месяцев/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17543 Рабочий по благоустройству населенных пунктов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17544 </a:t>
            </a:r>
            <a:r>
              <a:rPr lang="ru-RU" sz="1600" dirty="0">
                <a:latin typeface="Arial Black" panose="020B0A04020102020204" pitchFamily="34" charset="0"/>
              </a:rPr>
              <a:t>Рабочий по </a:t>
            </a:r>
            <a:r>
              <a:rPr lang="ru-RU" sz="1600" dirty="0" smtClean="0">
                <a:latin typeface="Arial Black" panose="020B0A04020102020204" pitchFamily="34" charset="0"/>
              </a:rPr>
              <a:t>комплексному обслуживанию и ремонту зданий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99997" y="1280443"/>
            <a:ext cx="9478440" cy="50167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21506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39" y="298783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46"/>
          <p:cNvGrpSpPr/>
          <p:nvPr/>
        </p:nvGrpSpPr>
        <p:grpSpPr>
          <a:xfrm>
            <a:off x="109354" y="1784250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Нижний колонтитул 2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295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02106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600628" y="1938065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smtClean="0">
                <a:hlinkClick r:id="rId3" action="ppaction://hlinksldjump"/>
              </a:rPr>
              <a:t>Самарский </a:t>
            </a:r>
            <a:r>
              <a:rPr lang="ru-RU" altLang="ru-RU" dirty="0">
                <a:hlinkClick r:id="rId3" action="ppaction://hlinksldjump"/>
              </a:rPr>
              <a:t>техникум авиационного и промышленного машиностроения имени Д.И. Козлова»</a:t>
            </a:r>
            <a:endParaRPr lang="ru-RU" alt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«Самарское </a:t>
            </a:r>
            <a:r>
              <a:rPr lang="ru-RU" altLang="ru-RU" dirty="0">
                <a:hlinkClick r:id="rId4" action="ppaction://hlinksldjump"/>
              </a:rPr>
              <a:t>областное училище культуры и искусств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«Самарский </a:t>
            </a:r>
            <a:r>
              <a:rPr lang="ru-RU" altLang="ru-RU" dirty="0" err="1">
                <a:hlinkClick r:id="rId5" action="ppaction://hlinksldjump"/>
              </a:rPr>
              <a:t>торгово</a:t>
            </a:r>
            <a:r>
              <a:rPr lang="ru-RU" altLang="ru-RU" dirty="0">
                <a:hlinkClick r:id="rId5" action="ppaction://hlinksldjump"/>
              </a:rPr>
              <a:t> - экономический </a:t>
            </a:r>
            <a:r>
              <a:rPr lang="ru-RU" altLang="ru-RU" dirty="0" smtClean="0">
                <a:hlinkClick r:id="rId5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образовательное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«Самарский </a:t>
            </a:r>
            <a:r>
              <a:rPr lang="ru-RU" altLang="ru-RU" dirty="0">
                <a:hlinkClick r:id="rId6" action="ppaction://hlinksldjump"/>
              </a:rPr>
              <a:t>техникум промышленных </a:t>
            </a:r>
            <a:r>
              <a:rPr lang="ru-RU" altLang="ru-RU" dirty="0" smtClean="0">
                <a:hlinkClick r:id="rId6" action="ppaction://hlinksldjump"/>
              </a:rPr>
              <a:t>технологий»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7" action="ppaction://hlinksldjump"/>
              </a:rPr>
              <a:t>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hlinkClick r:id="rId8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0248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13438" y="6460015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Гагарина, д. 36 , тел.: +7 964 988-36-85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40881" y="1198159"/>
            <a:ext cx="87541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</a:t>
            </a:r>
            <a:r>
              <a:rPr lang="ru-RU" sz="1600" dirty="0">
                <a:latin typeface="Arial Black" panose="020B0A04020102020204" pitchFamily="34" charset="0"/>
              </a:rPr>
              <a:t>Социальная работа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43837"/>
            <a:ext cx="8856219" cy="165101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919853" y="2822332"/>
            <a:ext cx="8856219" cy="155423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2927648" y="4509121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3056271" y="2882640"/>
            <a:ext cx="8746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</a:t>
            </a:r>
            <a:r>
              <a:rPr lang="ru-RU" sz="1600" dirty="0">
                <a:latin typeface="Arial Black" panose="020B0A04020102020204" pitchFamily="34" charset="0"/>
              </a:rPr>
              <a:t>Социальная работа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335360" y="1268760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263352" y="2996952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335360" y="4653136"/>
            <a:ext cx="2129642" cy="1825200"/>
            <a:chOff x="3390776" y="1592499"/>
            <a:chExt cx="2129642" cy="1825200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70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8" name="Рисунок 67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884956" y="4462632"/>
            <a:ext cx="8856219" cy="205438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014472" y="44658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13450 Маляр</a:t>
            </a:r>
          </a:p>
          <a:p>
            <a:pPr eaLnBrk="0" hangingPunct="0"/>
            <a:r>
              <a:rPr lang="ru-RU" sz="1600" dirty="0" smtClean="0"/>
              <a:t>Специальная коррекционная школа.  </a:t>
            </a:r>
            <a:r>
              <a:rPr lang="ru-RU" sz="1600" dirty="0"/>
              <a:t>Срок обучения: </a:t>
            </a:r>
            <a:r>
              <a:rPr lang="ru-RU" sz="1600" dirty="0" smtClean="0"/>
              <a:t>2 года</a:t>
            </a:r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17543 Рабочий по благоустройству населенных пунктов</a:t>
            </a:r>
          </a:p>
          <a:p>
            <a:pPr eaLnBrk="0" hangingPunct="0"/>
            <a:r>
              <a:rPr lang="ru-RU" sz="1600" dirty="0"/>
              <a:t>Специальная коррекционная школа.  Срок обучения: 2 года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17544 </a:t>
            </a:r>
            <a:r>
              <a:rPr lang="ru-RU" sz="1600" dirty="0">
                <a:latin typeface="Arial Black" panose="020B0A04020102020204" pitchFamily="34" charset="0"/>
              </a:rPr>
              <a:t>Рабочий по комплексному обслуживанию и ремонту зданий</a:t>
            </a:r>
          </a:p>
          <a:p>
            <a:pPr eaLnBrk="0" hangingPunct="0"/>
            <a:r>
              <a:rPr lang="ru-RU" sz="1600" dirty="0"/>
              <a:t>Специальная коррекционная школа.  Срок обучения: 2 года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18880 </a:t>
            </a:r>
            <a:r>
              <a:rPr lang="ru-RU" sz="1600" dirty="0">
                <a:latin typeface="Arial Black" panose="020B0A04020102020204" pitchFamily="34" charset="0"/>
              </a:rPr>
              <a:t>Столяр строительный</a:t>
            </a:r>
          </a:p>
          <a:p>
            <a:pPr eaLnBrk="0" hangingPunct="0"/>
            <a:r>
              <a:rPr lang="ru-RU" sz="1600" dirty="0"/>
              <a:t>Специальная коррекционная школа.  Срок обучения: 2 года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48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32196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altLang="ru-RU" sz="2000" dirty="0"/>
          </a:p>
        </p:txBody>
      </p:sp>
      <p:pic>
        <p:nvPicPr>
          <p:cNvPr id="50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00" y="247895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Нижний колонтитул 50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"Губернский колледж г. Сызрани"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446028 Самарская область г. Сызрань, проспект 50 лет Октября д.11, тел.: +7 846 435-24-84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1277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08.02.01 Строительство и эксплуатация зданий и </a:t>
            </a:r>
            <a:r>
              <a:rPr lang="ru-RU" sz="1600" dirty="0" smtClean="0">
                <a:latin typeface="Arial Black" panose="020B0A04020102020204" pitchFamily="34" charset="0"/>
              </a:rPr>
              <a:t>сооружений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10.02.05 </a:t>
            </a:r>
            <a:r>
              <a:rPr lang="ru-RU" sz="1600" dirty="0">
                <a:latin typeface="Arial Black" panose="020B0A04020102020204" pitchFamily="34" charset="0"/>
              </a:rPr>
              <a:t>Обеспечение информационной безопасности автоматизированных </a:t>
            </a:r>
            <a:r>
              <a:rPr lang="ru-RU" sz="1600" dirty="0" smtClean="0">
                <a:latin typeface="Arial Black" panose="020B0A04020102020204" pitchFamily="34" charset="0"/>
              </a:rPr>
              <a:t>систем</a:t>
            </a:r>
            <a:endParaRPr lang="ru-RU" sz="1600" dirty="0"/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образования: 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обучения:3 года 10 месяцев (заочная)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1268760"/>
            <a:ext cx="8856219" cy="26017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184301" y="4156977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55640" y="4221088"/>
            <a:ext cx="8856219" cy="185406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3071664" y="436510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классах: учитель начальных классов 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обучения:3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 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обучения:3 года 10 месяцев (заочная)</a:t>
            </a:r>
          </a:p>
        </p:txBody>
      </p:sp>
      <p:pic>
        <p:nvPicPr>
          <p:cNvPr id="22530" name="Picture 2" descr="http://qrcoder.ru/code/?https%3A%2F%2Fgksyzran.ru%2Fabiturientam.html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73" y="19735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9568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"Губернский колледж г. Сызрани"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446028 Самарская область г. Сызрань, проспект 50 лет Октября д.11, тел.: +7 846 435-24-84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899" y="1376959"/>
            <a:ext cx="8903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 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43885" y="1333691"/>
            <a:ext cx="8856219" cy="79916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2636912"/>
            <a:ext cx="8856219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2783632" y="2708920"/>
            <a:ext cx="8843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10.02.05 </a:t>
            </a:r>
            <a:r>
              <a:rPr lang="ru-RU" sz="1600" dirty="0">
                <a:latin typeface="Arial Black" panose="020B0A04020102020204" pitchFamily="34" charset="0"/>
              </a:rPr>
              <a:t>Обеспечение информационной безопасности автоматизированных систем: </a:t>
            </a:r>
            <a:r>
              <a:rPr lang="ru-RU" sz="1600" dirty="0"/>
              <a:t>техник по защите информации, оператор электронно-вычислительных и вычислительных машин</a:t>
            </a:r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классах: учитель начальных классов 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обучения:3 года 10 месяцев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91344" y="1196752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119261" y="2811263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191344" y="4594879"/>
            <a:ext cx="2129642" cy="1839778"/>
            <a:chOff x="3390776" y="1577920"/>
            <a:chExt cx="2129642" cy="1839778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28"/>
            <p:cNvGrpSpPr>
              <a:grpSpLocks/>
            </p:cNvGrpSpPr>
            <p:nvPr/>
          </p:nvGrpSpPr>
          <p:grpSpPr bwMode="auto">
            <a:xfrm>
              <a:off x="3590818" y="1577920"/>
              <a:ext cx="1929600" cy="1839778"/>
              <a:chOff x="4166" y="1696"/>
              <a:chExt cx="1252" cy="1262"/>
            </a:xfrm>
          </p:grpSpPr>
          <p:sp>
            <p:nvSpPr>
              <p:cNvPr id="70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32"/>
              <p:cNvSpPr>
                <a:spLocks noChangeArrowheads="1"/>
              </p:cNvSpPr>
              <p:nvPr/>
            </p:nvSpPr>
            <p:spPr bwMode="gray">
              <a:xfrm>
                <a:off x="4240" y="169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8" name="Рисунок 67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723712" y="5157192"/>
            <a:ext cx="8856219" cy="10801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88450" y="5314193"/>
            <a:ext cx="889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16909 Портной </a:t>
            </a:r>
          </a:p>
          <a:p>
            <a:r>
              <a:rPr lang="ru-RU" sz="1600" dirty="0" smtClean="0"/>
              <a:t>Образование: требований к образованию нет, Срок обучения:3 года 10 месяцев</a:t>
            </a:r>
          </a:p>
        </p:txBody>
      </p:sp>
      <p:pic>
        <p:nvPicPr>
          <p:cNvPr id="48" name="Picture 2" descr="http://qrcoder.ru/code/?https%3A%2F%2Fgksyzran.ru%2Fabiturientam.html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73" y="19735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>
          <a:xfrm>
            <a:off x="1012844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15163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"Красноармейский государственный техникум имени Героя Социалистического труда Николая Никифоровича </a:t>
            </a:r>
            <a:r>
              <a:rPr lang="ru-RU" altLang="ru-RU" sz="2000" dirty="0" err="1" smtClean="0"/>
              <a:t>Пенина</a:t>
            </a:r>
            <a:r>
              <a:rPr lang="ru-RU" altLang="ru-RU" sz="2000" dirty="0" smtClean="0"/>
              <a:t>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28146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обл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Красноармейский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р-он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с. Красноармейское, пер. Южный,7, тел.: +7 846 752-12-82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25268" y="1754355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39.01.01 Социальный работник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29614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66770" y="1540291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311944" y="3995009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38595" y="4015701"/>
            <a:ext cx="8856219" cy="13694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1664" y="4365104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39.01.01 Социальный работник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25602" name="Picture 2" descr="http://qrcoder.ru/code/?http%3A%2F%2Fpu33.minobr63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59" y="224438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"Самарское областное училище культуры и искусств"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Вилоновская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д.21, тел.: +7 846 333-33-25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556792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  <a:endParaRPr lang="ru-RU" sz="1600" b="1" dirty="0" smtClean="0">
              <a:latin typeface="+mj-lt"/>
            </a:endParaRP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54.02.02. Декоративно-прикладное творчество и народные промыслы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( по видам)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2011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60140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3074" name="Picture 2" descr="http://qrcoder.ru/code/?https%3A%2F%2Fsouk-sm.ru%2Fabiturienti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00" y="20498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46"/>
          <p:cNvGrpSpPr/>
          <p:nvPr/>
        </p:nvGrpSpPr>
        <p:grpSpPr>
          <a:xfrm>
            <a:off x="360140" y="3831627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924964" y="3828080"/>
            <a:ext cx="8856219" cy="2011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82604" y="4052134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53.02.02. Музыкальное искусство </a:t>
            </a:r>
            <a:r>
              <a:rPr lang="ru-RU" sz="1600" dirty="0" smtClean="0">
                <a:latin typeface="Arial Black" panose="020B0A04020102020204" pitchFamily="34" charset="0"/>
              </a:rPr>
              <a:t>эстрады </a:t>
            </a:r>
            <a:r>
              <a:rPr lang="ru-RU" sz="1600" dirty="0">
                <a:latin typeface="Arial Black" panose="020B0A04020102020204" pitchFamily="34" charset="0"/>
              </a:rPr>
              <a:t>(по видам)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53.02.05. Сольное и хоровое народное пение </a:t>
            </a:r>
            <a:endParaRPr lang="ru-RU" sz="1600" b="1" dirty="0"/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  <a:endParaRPr lang="ru-RU" sz="1600" b="1" dirty="0"/>
          </a:p>
        </p:txBody>
      </p:sp>
      <p:sp>
        <p:nvSpPr>
          <p:cNvPr id="37" name="Нижний колонтитул 3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7681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445027, Самарская область, г. Тольятти, ул. Юбилейная, д.59, тел.: +7 848 251-05-54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71664" y="1340768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</a:t>
            </a:r>
            <a:r>
              <a:rPr lang="ru-RU" sz="1600" dirty="0" smtClean="0"/>
              <a:t>, 11 классов </a:t>
            </a:r>
            <a:r>
              <a:rPr lang="ru-RU" sz="1600" dirty="0"/>
              <a:t>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 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54.02.05 Живопись (по видам)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68760"/>
            <a:ext cx="8856219" cy="237626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401315" y="3703654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55640" y="3861048"/>
            <a:ext cx="8856219" cy="2558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1664" y="393305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 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44.02.05 Коррекционная педагогика в начальном образовании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409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445027, Самарская область, г. Тольятти, ул. Юбилейная, д.59, тел.: +7 848 251-05-54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1844824"/>
            <a:ext cx="8856219" cy="19635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5640" y="1988840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54.02.05 Живопись (по видам)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grpSp>
        <p:nvGrpSpPr>
          <p:cNvPr id="46" name="Группа 45"/>
          <p:cNvGrpSpPr/>
          <p:nvPr/>
        </p:nvGrpSpPr>
        <p:grpSpPr>
          <a:xfrm>
            <a:off x="407368" y="1599158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717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445027, Самарская область, г. Тольятти, ул. Юбилейная, д.59, тел.: +7 848 251-05-54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1277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</a:t>
            </a:r>
            <a:r>
              <a:rPr lang="ru-RU" sz="1600" dirty="0">
                <a:latin typeface="Arial Black" panose="020B0A04020102020204" pitchFamily="34" charset="0"/>
              </a:rPr>
              <a:t>Дошкольное образование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44.02.05 Коррекционная педагогика в начальном образовании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340768"/>
            <a:ext cx="8856219" cy="246226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39583" y="4393130"/>
            <a:ext cx="8856219" cy="161891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518532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grpSp>
        <p:nvGrpSpPr>
          <p:cNvPr id="29" name="Группа 28"/>
          <p:cNvGrpSpPr/>
          <p:nvPr/>
        </p:nvGrpSpPr>
        <p:grpSpPr>
          <a:xfrm>
            <a:off x="363937" y="1397843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257785" y="4156129"/>
            <a:ext cx="2251964" cy="1825154"/>
            <a:chOff x="4017568" y="1466297"/>
            <a:chExt cx="2251964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Нижний колонтитул 45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Кинельский</a:t>
            </a:r>
            <a:r>
              <a:rPr lang="ru-RU" altLang="ru-RU" sz="2000" dirty="0" smtClean="0"/>
              <a:t>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5360" y="6420757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446435 г.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Кинель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ул. Украинская, 50, тел.: +7 846 636-28-83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77281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 </a:t>
            </a:r>
          </a:p>
          <a:p>
            <a:pPr eaLnBrk="0" hangingPunct="0"/>
            <a:r>
              <a:rPr lang="ru-RU" sz="1600" dirty="0" smtClean="0"/>
              <a:t>Образование: 9 классов , Срок обучения: 1 год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Коммерция (по отраслям) на коммерческой основе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700808"/>
            <a:ext cx="8856219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35360" y="1844824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Прямоугольник 56"/>
          <p:cNvSpPr/>
          <p:nvPr/>
        </p:nvSpPr>
        <p:spPr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pic>
        <p:nvPicPr>
          <p:cNvPr id="5124" name="Picture 4" descr="http://qrcoder.ru/code/?http%3A%2F%2Fkgt163.ru%2F%25d0%25b0%25d0%25b1%25d0%25b8%25d1%2582%25d1%2583%25d1%2580%25d0%25b8%25d0%25b5%25d0%25bd%25d1%2582%25d0%25b0%25d0%25bc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22" y="17837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20" name="Группа 46"/>
          <p:cNvGrpSpPr/>
          <p:nvPr/>
        </p:nvGrpSpPr>
        <p:grpSpPr>
          <a:xfrm>
            <a:off x="335360" y="3933056"/>
            <a:ext cx="2390643" cy="1825154"/>
            <a:chOff x="8210934" y="1625686"/>
            <a:chExt cx="2390643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4" name="Рисунок 23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927648" y="4149080"/>
            <a:ext cx="8856219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71664" y="414908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Коммерция (по отраслям) на коммерческой основе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учреждение Самарской области «</a:t>
            </a:r>
            <a:r>
              <a:rPr lang="ru-RU" altLang="ru-RU" sz="2000" dirty="0" err="1" smtClean="0"/>
              <a:t>Домашкинский</a:t>
            </a:r>
            <a:r>
              <a:rPr lang="ru-RU" altLang="ru-RU" sz="2000" dirty="0" smtClean="0"/>
              <a:t>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20944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446407, 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Кинельский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район, с.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Домашка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ул. Зеленая, д.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 , тел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8(846)633-15-48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84784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35.01.09 Мастер растениеводства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35.02.05 Агрономия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</a:t>
            </a:r>
            <a:r>
              <a:rPr lang="ru-RU" sz="1600" dirty="0">
                <a:latin typeface="Arial Black" panose="020B0A04020102020204" pitchFamily="34" charset="0"/>
              </a:rPr>
              <a:t>Дошкольное образование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8722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3789040"/>
            <a:ext cx="8856219" cy="113448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1664" y="407707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13249 Кухонный рабочий </a:t>
            </a:r>
          </a:p>
          <a:p>
            <a:pPr eaLnBrk="0" hangingPunct="0"/>
            <a:r>
              <a:rPr lang="ru-RU" sz="1600" dirty="0" smtClean="0"/>
              <a:t>Образование: требований к образованию нет, Срок обучения: 1 год 10 месяцев</a:t>
            </a:r>
          </a:p>
        </p:txBody>
      </p:sp>
      <p:pic>
        <p:nvPicPr>
          <p:cNvPr id="8194" name="Picture 2" descr="http://qrcoder.ru/code/?http%3A%2F%2Fpo.minobr63.ru%2F%3Fpage_id%3D23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580" y="21387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24392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335360" y="3645024"/>
            <a:ext cx="2129642" cy="1839778"/>
            <a:chOff x="3390776" y="1577920"/>
            <a:chExt cx="2129642" cy="1839778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8" name="Group 28"/>
            <p:cNvGrpSpPr>
              <a:grpSpLocks/>
            </p:cNvGrpSpPr>
            <p:nvPr/>
          </p:nvGrpSpPr>
          <p:grpSpPr bwMode="auto">
            <a:xfrm>
              <a:off x="3590818" y="1577920"/>
              <a:ext cx="1929600" cy="1839778"/>
              <a:chOff x="4166" y="1696"/>
              <a:chExt cx="1252" cy="1262"/>
            </a:xfrm>
          </p:grpSpPr>
          <p:sp>
            <p:nvSpPr>
              <p:cNvPr id="42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32"/>
              <p:cNvSpPr>
                <a:spLocks noChangeArrowheads="1"/>
              </p:cNvSpPr>
              <p:nvPr/>
            </p:nvSpPr>
            <p:spPr bwMode="gray">
              <a:xfrm>
                <a:off x="4240" y="169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1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071013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99585" y="1951515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smtClean="0">
                <a:hlinkClick r:id="rId3" action="ppaction://hlinksldjump"/>
              </a:rPr>
              <a:t>Самарский политехнический колледж»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«Строительно-энергетический колледж (образовательно-производственный кампус) им. </a:t>
            </a:r>
            <a:r>
              <a:rPr lang="ru-RU" altLang="ru-RU" dirty="0" err="1" smtClean="0">
                <a:hlinkClick r:id="rId4" action="ppaction://hlinksldjump"/>
              </a:rPr>
              <a:t>П.Мачнева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 smtClean="0">
                <a:cs typeface="Arial" panose="020B0604020202020204" pitchFamily="34" charset="0"/>
                <a:hlinkClick r:id="rId5" action="ppaction://hlinksldjump"/>
              </a:rPr>
              <a:t>государственное </a:t>
            </a:r>
            <a:r>
              <a:rPr lang="ru-RU" altLang="ru-RU" dirty="0">
                <a:cs typeface="Arial" panose="020B0604020202020204" pitchFamily="34" charset="0"/>
                <a:hlinkClick r:id="rId5" action="ppaction://hlinksldjump"/>
              </a:rPr>
              <a:t>автономное профессиональное образовательное учреждение Самарской области </a:t>
            </a:r>
            <a:r>
              <a:rPr lang="ru-RU" altLang="ru-RU" dirty="0" smtClean="0">
                <a:cs typeface="Arial" panose="020B0604020202020204" pitchFamily="34" charset="0"/>
                <a:hlinkClick r:id="rId5" action="ppaction://hlinksldjump"/>
              </a:rPr>
              <a:t>«Тольяттинский </a:t>
            </a:r>
            <a:r>
              <a:rPr lang="ru-RU" altLang="ru-RU" dirty="0">
                <a:cs typeface="Arial" panose="020B0604020202020204" pitchFamily="34" charset="0"/>
                <a:hlinkClick r:id="rId5" action="ppaction://hlinksldjump"/>
              </a:rPr>
              <a:t>электротехнический </a:t>
            </a:r>
            <a:r>
              <a:rPr lang="ru-RU" altLang="ru-RU" dirty="0" smtClean="0">
                <a:cs typeface="Arial" panose="020B0604020202020204" pitchFamily="34" charset="0"/>
                <a:hlinkClick r:id="rId5" action="ppaction://hlinksldjump"/>
              </a:rPr>
              <a:t>техникум»</a:t>
            </a:r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</a:t>
            </a:r>
            <a:r>
              <a:rPr lang="ru-RU" altLang="ru-RU" dirty="0">
                <a:hlinkClick r:id="rId6" action="ppaction://hlinksldjump"/>
              </a:rPr>
              <a:t>бюджетное профессиональное образовательное учреждение Самарской области «Тольяттинский социально-экономический </a:t>
            </a:r>
            <a:r>
              <a:rPr lang="ru-RU" altLang="ru-RU" dirty="0" smtClean="0">
                <a:hlinkClick r:id="rId6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altLang="ru-RU" dirty="0" smtClean="0">
                <a:hlinkClick r:id="rId7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36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«Тольяттинский социально-экономический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68.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24-59-81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75978" y="1366448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 smtClean="0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 smtClean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2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13619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60140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grpSp>
        <p:nvGrpSpPr>
          <p:cNvPr id="18" name="Группа 46"/>
          <p:cNvGrpSpPr/>
          <p:nvPr/>
        </p:nvGrpSpPr>
        <p:grpSpPr>
          <a:xfrm>
            <a:off x="360140" y="3831627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81652" y="3937875"/>
            <a:ext cx="8856219" cy="16945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61032" y="4205595"/>
            <a:ext cx="8754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 smtClean="0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 smtClean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  <a:endParaRPr lang="ru-RU" sz="1600" b="1" dirty="0" smtClean="0"/>
          </a:p>
        </p:txBody>
      </p:sp>
      <p:pic>
        <p:nvPicPr>
          <p:cNvPr id="9220" name="Picture 4" descr="http://qrcoder.ru/code/?https%3A%2F%2Ftcek63.ru%2Fobuchenie-lits-s-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62" y="15479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 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9187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«Тольяттинский социально-экономический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68.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24-59-81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12776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 smtClean="0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 smtClean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35691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924964" y="3828080"/>
            <a:ext cx="8856219" cy="226521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22119" y="4160342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 smtClean="0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 smtClean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  <a:endParaRPr lang="ru-RU" sz="1600" b="1" dirty="0" smtClean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pic>
        <p:nvPicPr>
          <p:cNvPr id="9220" name="Picture 4" descr="http://qrcoder.ru/code/?https%3A%2F%2Ftcek63.ru%2Fobuchenie-lits-s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62" y="15479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194772" y="1453709"/>
            <a:ext cx="2345741" cy="1825154"/>
            <a:chOff x="3330087" y="1478958"/>
            <a:chExt cx="2345741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261143" y="3980145"/>
            <a:ext cx="2251964" cy="1825154"/>
            <a:chOff x="4017568" y="1466297"/>
            <a:chExt cx="2251964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«Самарское музыкальное училище им. Д.Г.Шаталова"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г.Самара, ул.Куйбышева, 102.   Тел.: 8(846) 332-24-95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268760"/>
            <a:ext cx="8754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53.02.02 Музыкальное искусство эстрады (по видам)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53.02.03 Инструментальное исполнительство (по видам инструментов)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53.02.04 Вокальное искусство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</a:t>
            </a:r>
            <a:r>
              <a:rPr lang="ru-RU" sz="1600" dirty="0" smtClean="0"/>
              <a:t>, 11 классов, </a:t>
            </a:r>
            <a:r>
              <a:rPr lang="ru-RU" sz="1600" dirty="0"/>
              <a:t>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53.02.05 Сольное и хоровое народное пение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53.02.07 Теория музыки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50092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grpSp>
        <p:nvGrpSpPr>
          <p:cNvPr id="5" name="Группа 46"/>
          <p:cNvGrpSpPr/>
          <p:nvPr/>
        </p:nvGrpSpPr>
        <p:grpSpPr>
          <a:xfrm>
            <a:off x="263352" y="1556792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81652" y="3937874"/>
            <a:ext cx="8856219" cy="20834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99656" y="4005064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53.02.02 Музыкальное искусство эстрады (по видам)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53.02.04 Вокальное искусство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53.02.07 Теория музыки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53.02.08 Звукооператорское мастерство</a:t>
            </a:r>
          </a:p>
          <a:p>
            <a:pPr eaLnBrk="0" hangingPunct="0"/>
            <a:r>
              <a:rPr lang="ru-RU" sz="1600" dirty="0" smtClean="0"/>
              <a:t>Образование: 9 классов, 11 классов, Срок обучения: 3 года 10 месяцев</a:t>
            </a:r>
          </a:p>
          <a:p>
            <a:pPr eaLnBrk="0" hangingPunct="0"/>
            <a:endParaRPr lang="ru-RU" sz="1600" b="1" dirty="0" smtClean="0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К оглавлению </a:t>
            </a:r>
            <a:endParaRPr lang="en-US" altLang="ru-RU" dirty="0"/>
          </a:p>
        </p:txBody>
      </p:sp>
      <p:grpSp>
        <p:nvGrpSpPr>
          <p:cNvPr id="38" name="Группа 29"/>
          <p:cNvGrpSpPr/>
          <p:nvPr/>
        </p:nvGrpSpPr>
        <p:grpSpPr>
          <a:xfrm>
            <a:off x="263352" y="3789040"/>
            <a:ext cx="2345741" cy="1825154"/>
            <a:chOff x="3330087" y="1478958"/>
            <a:chExt cx="2345741" cy="1825154"/>
          </a:xfrm>
        </p:grpSpPr>
        <p:sp>
          <p:nvSpPr>
            <p:cNvPr id="3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3" name="Рисунок 42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74" name="Picture 2" descr="http://qrcoder.ru/code/?http%3A%2F%2Fshatalov63.ru%2F%25d0%25b0%25d0%25b1%25d0%25b8%25d1%2582%25d1%2583%25d1%2580%25d0%25b8%25d0%25b5%25d0%25bd%25d1%2582%25d1%2583%2F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04512" y="116632"/>
            <a:ext cx="986036" cy="986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7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Пестравский</a:t>
            </a:r>
            <a:r>
              <a:rPr lang="ru-RU" altLang="ru-RU" sz="2000" dirty="0" smtClean="0"/>
              <a:t> государственный техникум имени Героя Социалистического Труда Анатолия Устиновича Сычёва»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Пестравский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район, с.Пестравка, ул.Коммунистическая, 62А. Тел.: 8(8467) 42-12-59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2708920"/>
            <a:ext cx="8856219" cy="14401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0912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2999656" y="2996952"/>
            <a:ext cx="8754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(заочно)</a:t>
            </a:r>
            <a:endParaRPr lang="ru-RU" sz="1600" b="1" dirty="0" smtClean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57" name="Группа 26"/>
          <p:cNvGrpSpPr/>
          <p:nvPr/>
        </p:nvGrpSpPr>
        <p:grpSpPr>
          <a:xfrm>
            <a:off x="191344" y="1268760"/>
            <a:ext cx="2254696" cy="1825154"/>
            <a:chOff x="2838100" y="1507418"/>
            <a:chExt cx="2254696" cy="1825154"/>
          </a:xfrm>
        </p:grpSpPr>
        <p:sp>
          <p:nvSpPr>
            <p:cNvPr id="5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9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1" name="Рисунок 6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7" name="Группа 46"/>
          <p:cNvGrpSpPr/>
          <p:nvPr/>
        </p:nvGrpSpPr>
        <p:grpSpPr>
          <a:xfrm>
            <a:off x="191344" y="2924944"/>
            <a:ext cx="2390643" cy="1825154"/>
            <a:chOff x="8210934" y="1625686"/>
            <a:chExt cx="2390643" cy="1825154"/>
          </a:xfrm>
        </p:grpSpPr>
        <p:sp>
          <p:nvSpPr>
            <p:cNvPr id="6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9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7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1" name="Рисунок 70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191344" y="4581128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0" name="Picture 2" descr="http://qrcoder.ru/code/?https%3A%2F%2Fclck.ru%2FTMZwB&amp;4&amp;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20536" y="188640"/>
            <a:ext cx="969268" cy="969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г.Тольятти,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ул.Воскресенская, 18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33-39-50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124744"/>
            <a:ext cx="92643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08.01.24 Мастер отделочных строительных и декоративных работ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35.01.27 Мастер сельскохозяйственного производства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54.01.20 Графический дизайнер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 Декоративно-прикладное искусство и народные промыслы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19727 Штукатур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 smtClean="0"/>
              <a:t>Срок обучения: требований к образованию нет, 1 год10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196752"/>
            <a:ext cx="8856219" cy="396044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711624" y="5301208"/>
            <a:ext cx="9001000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2" name="Группа 26"/>
          <p:cNvGrpSpPr/>
          <p:nvPr/>
        </p:nvGrpSpPr>
        <p:grpSpPr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3362" name="Picture 2" descr="http://qrcoder.ru/code/?http%3A%2F%2Fwww.ktiho.ru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6520" y="116632"/>
            <a:ext cx="1041276" cy="1041277"/>
          </a:xfrm>
          <a:prstGeom prst="rect">
            <a:avLst/>
          </a:prstGeom>
          <a:noFill/>
        </p:spPr>
      </p:pic>
      <p:grpSp>
        <p:nvGrpSpPr>
          <p:cNvPr id="62" name="Группа 61"/>
          <p:cNvGrpSpPr/>
          <p:nvPr/>
        </p:nvGrpSpPr>
        <p:grpSpPr>
          <a:xfrm>
            <a:off x="335360" y="4437112"/>
            <a:ext cx="2129642" cy="1825200"/>
            <a:chOff x="3390776" y="1592499"/>
            <a:chExt cx="2129642" cy="1825200"/>
          </a:xfrm>
        </p:grpSpPr>
        <p:sp>
          <p:nvSpPr>
            <p:cNvPr id="63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5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68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6" name="Рисунок 65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2927648" y="537321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19727 Штукатур</a:t>
            </a:r>
          </a:p>
          <a:p>
            <a:pPr eaLnBrk="0" hangingPunct="0"/>
            <a:r>
              <a:rPr lang="ru-RU" sz="1600" dirty="0" smtClean="0"/>
              <a:t>Срок обучения: требований к образованию нет, 1 год10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 smtClean="0"/>
              <a:t>Срок обучения: требований к образованию нет, 1 год10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г.Тольятти,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ул.Воскресенская, 18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33-39-50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55640" y="2348880"/>
            <a:ext cx="8856219" cy="226521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71664" y="2492896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54.01.20 Графический дизайнер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 Декоративно-прикладное искусство и народные промыслы (по видам)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5" name="Группа 47"/>
          <p:cNvGrpSpPr/>
          <p:nvPr/>
        </p:nvGrpSpPr>
        <p:grpSpPr>
          <a:xfrm>
            <a:off x="263352" y="4005064"/>
            <a:ext cx="2251964" cy="1825154"/>
            <a:chOff x="4017568" y="1466297"/>
            <a:chExt cx="2251964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8" name="Рисунок 47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Группа 29"/>
          <p:cNvGrpSpPr/>
          <p:nvPr/>
        </p:nvGrpSpPr>
        <p:grpSpPr>
          <a:xfrm>
            <a:off x="191344" y="1772816"/>
            <a:ext cx="2345741" cy="1825154"/>
            <a:chOff x="3330087" y="1478958"/>
            <a:chExt cx="2345741" cy="1825154"/>
          </a:xfrm>
        </p:grpSpPr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7" name="Рисунок 56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3362" name="Picture 2" descr="http://qrcoder.ru/code/?http%3A%2F%2Fwww.ktiho.ru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6520" y="116632"/>
            <a:ext cx="1041276" cy="1041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227501"/>
            <a:ext cx="8754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08.02.01 Строительство и эксплуатация зданий и сооружений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 (заочно)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4 </a:t>
            </a:r>
            <a:r>
              <a:rPr lang="ru-RU" sz="1600" dirty="0"/>
              <a:t>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10.02.05 Обеспечение информационной безопасности автоматизированных систем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13.02.02 Теплоснабжение и теплотехническое оборудование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23.02.06 Техническая эксплуатация подвижного состава железных дорог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1207993"/>
            <a:ext cx="8856219" cy="52379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2" name="Группа 26"/>
          <p:cNvGrpSpPr/>
          <p:nvPr/>
        </p:nvGrpSpPr>
        <p:grpSpPr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3" name="Группа 46"/>
          <p:cNvGrpSpPr/>
          <p:nvPr/>
        </p:nvGrpSpPr>
        <p:grpSpPr>
          <a:xfrm>
            <a:off x="285822" y="3709186"/>
            <a:ext cx="2390643" cy="1825154"/>
            <a:chOff x="8210934" y="1625686"/>
            <a:chExt cx="2390643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8" name="Рисунок 47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3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42778" y="1160483"/>
            <a:ext cx="8754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27.02.07 Управление качеством продукции, процессов и услуг (по отраслям)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29.02.09 Печатное дело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38.02.03 Операционная деятельность в логистике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42.02.02 Издательское дело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воспитание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обеспечения управления и архивоведение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54.01.20 Графический дизайнер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60200" y="1171529"/>
            <a:ext cx="8856219" cy="521499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11" name="Группа 26"/>
          <p:cNvGrpSpPr/>
          <p:nvPr/>
        </p:nvGrpSpPr>
        <p:grpSpPr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1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Группа 46"/>
          <p:cNvGrpSpPr/>
          <p:nvPr/>
        </p:nvGrpSpPr>
        <p:grpSpPr>
          <a:xfrm>
            <a:off x="245495" y="3915083"/>
            <a:ext cx="2390643" cy="1825154"/>
            <a:chOff x="8210934" y="1625686"/>
            <a:chExt cx="2390643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4" name="Рисунок 23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227501"/>
            <a:ext cx="8754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08.02.01 Строительство и эксплуатация зданий и сооружений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 (заочно)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09.02.06 Сетевое и системное администрирование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4 </a:t>
            </a:r>
            <a:r>
              <a:rPr lang="ru-RU" sz="1600" dirty="0"/>
              <a:t>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10.02.05 Обеспечение информационной безопасности автоматизированных систем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13.02.02 Теплоснабжение и теплотехническое оборудование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23.02.06 Техническая эксплуатация подвижного состава железных дорог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1207993"/>
            <a:ext cx="8856219" cy="52379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48442" y="1283371"/>
            <a:ext cx="2327552" cy="1825154"/>
            <a:chOff x="2838100" y="1532087"/>
            <a:chExt cx="2327552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420823" y="2942147"/>
            <a:ext cx="2345741" cy="1825154"/>
            <a:chOff x="3330087" y="1478958"/>
            <a:chExt cx="2345741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Группа 47"/>
          <p:cNvGrpSpPr/>
          <p:nvPr/>
        </p:nvGrpSpPr>
        <p:grpSpPr>
          <a:xfrm>
            <a:off x="455361" y="4554208"/>
            <a:ext cx="2251964" cy="1825154"/>
            <a:chOff x="4017568" y="1466297"/>
            <a:chExt cx="2251964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262800"/>
            <a:ext cx="8754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27.02.07 Управление качеством продукции, процессов и услуг (по отраслям)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 10 месяцев</a:t>
            </a:r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29.02.09 Печатное дело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38.02.03 Операционная деятельность в логистике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42.02.02 Издательское дело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воспитание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обеспечения управления и архивоведение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54.01.20 Графический дизайнер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44771" y="1331355"/>
            <a:ext cx="8856219" cy="511455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59721" y="1227776"/>
            <a:ext cx="2327552" cy="1825154"/>
            <a:chOff x="2838100" y="1532087"/>
            <a:chExt cx="2327552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96479" y="2837685"/>
            <a:ext cx="2345741" cy="1825154"/>
            <a:chOff x="3330087" y="1478958"/>
            <a:chExt cx="2345741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Группа 47"/>
          <p:cNvGrpSpPr/>
          <p:nvPr/>
        </p:nvGrpSpPr>
        <p:grpSpPr>
          <a:xfrm>
            <a:off x="353731" y="4533495"/>
            <a:ext cx="2251964" cy="1825154"/>
            <a:chOff x="4017568" y="1466297"/>
            <a:chExt cx="2251964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266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07573" y="2066176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«Тольяттинский социально-педагогический колледж»</a:t>
            </a:r>
            <a:endParaRPr lang="ru-RU" altLang="ru-RU" dirty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«Тольяттинский </a:t>
            </a:r>
            <a:r>
              <a:rPr lang="ru-RU" altLang="ru-RU" dirty="0">
                <a:hlinkClick r:id="rId4" action="ppaction://hlinksldjump"/>
              </a:rPr>
              <a:t>медицинский </a:t>
            </a:r>
            <a:r>
              <a:rPr lang="ru-RU" altLang="ru-RU" dirty="0" smtClean="0">
                <a:hlinkClick r:id="rId4" action="ppaction://hlinksldjump"/>
              </a:rPr>
              <a:t>колледж» </a:t>
            </a:r>
            <a:r>
              <a:rPr lang="ru-RU" altLang="ru-RU" dirty="0">
                <a:hlinkClick r:id="rId4" action="ppaction://hlinksldjump"/>
              </a:rPr>
              <a:t>(</a:t>
            </a:r>
            <a:r>
              <a:rPr lang="ru-RU" altLang="ru-RU" dirty="0" err="1">
                <a:hlinkClick r:id="rId4" action="ppaction://hlinksldjump"/>
              </a:rPr>
              <a:t>Кинель</a:t>
            </a:r>
            <a:r>
              <a:rPr lang="ru-RU" altLang="ru-RU" dirty="0">
                <a:hlinkClick r:id="rId4" action="ppaction://hlinksldjump"/>
              </a:rPr>
              <a:t>-Черкасский филиал</a:t>
            </a:r>
            <a:r>
              <a:rPr lang="ru-RU" altLang="ru-RU" dirty="0" smtClean="0">
                <a:hlinkClick r:id="rId4" action="ppaction://hlinksldjump"/>
              </a:rPr>
              <a:t>)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altLang="ru-RU" dirty="0" err="1">
                <a:hlinkClick r:id="rId5" action="ppaction://hlinksldjump"/>
              </a:rPr>
              <a:t>г.Тольятти</a:t>
            </a:r>
            <a:r>
              <a:rPr lang="ru-RU" altLang="ru-RU" dirty="0">
                <a:hlinkClick r:id="rId5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«Колледж </a:t>
            </a:r>
            <a:r>
              <a:rPr lang="ru-RU" altLang="ru-RU" dirty="0">
                <a:hlinkClick r:id="rId6" action="ppaction://hlinksldjump"/>
              </a:rPr>
              <a:t>гуманитарных и социально-педагогических дисциплин имени Святителя Алексия, Митрополита Московского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53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Алексеевский р-н,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п.Авангард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ул.Рабочая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1.   Тел.: 8(846) 714-81-44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16675 Повар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</a:t>
              </a:r>
              <a:r>
                <a:rPr lang="ru-RU" sz="1600" dirty="0" smtClean="0"/>
                <a:t>требований к образованию нет, </a:t>
              </a:r>
              <a:r>
                <a:rPr lang="ru-RU" sz="1600" dirty="0"/>
                <a:t>Срок обучения: </a:t>
              </a:r>
              <a:r>
                <a:rPr lang="ru-RU" sz="1600" dirty="0" smtClean="0"/>
                <a:t>10 месяцев</a:t>
              </a:r>
              <a:endParaRPr lang="ru-RU" sz="1600" dirty="0"/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7170" name="Picture 2" descr="http://qrcoder.ru/code/?http%3A%2F%2F%E0%EB%E5%EA%F1%E5%E5%E2%F1%EA%EE%E5%EF%F3.%F0%F4%2F%E0%E1%E8%F2%F3%E5%ED%F2%E0%EC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193" y="116368"/>
            <a:ext cx="999971" cy="9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Усольский</a:t>
            </a:r>
            <a:r>
              <a:rPr lang="ru-RU" altLang="ru-RU" sz="2000" dirty="0" smtClean="0"/>
              <a:t> сельскохозяйственный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Шигонский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р-н, с. Усолье,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ул.Королёва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14а.   Тел.: 8(846) 482-82-33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2412554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2177941"/>
            <a:ext cx="8856219" cy="16330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84070" y="2081899"/>
            <a:ext cx="2345741" cy="1825154"/>
            <a:chOff x="3330087" y="1478958"/>
            <a:chExt cx="2345741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194" name="Picture 2" descr="http://qrcoder.ru/code/?http%3A%2F%2Fusolet.ru%2Fentrant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998" y="120613"/>
            <a:ext cx="1020848" cy="10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«Тольяттинский музыкальный колледж им. </a:t>
            </a:r>
            <a:r>
              <a:rPr lang="ru-RU" altLang="ru-RU" sz="2000" dirty="0" err="1" smtClean="0"/>
              <a:t>Р.К.Щедрина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7.   Тел.: 8 939 714-90-21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5171" y="2655346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53.02.02 Музыкальное искусство эстрады (по видам)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2177941"/>
            <a:ext cx="8856219" cy="16330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29" name="Группа 46"/>
          <p:cNvGrpSpPr/>
          <p:nvPr/>
        </p:nvGrpSpPr>
        <p:grpSpPr>
          <a:xfrm>
            <a:off x="294279" y="2022742"/>
            <a:ext cx="2390643" cy="1825154"/>
            <a:chOff x="8210934" y="1625686"/>
            <a:chExt cx="2390643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2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3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4" name="Рисунок 33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218" name="Picture 2" descr="http://qrcoder.ru/code/?http%3A%2F%2Ftltcollegeofmusic.ru%2F%25d0%25b0%25d0%25b1%25d0%25b8%25d1%2582%25d1%2583%25d1%2580%25d0%25b8%25d0%25b5%25d0%25bd%25d1%2582%25d1%2583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797" y="188813"/>
            <a:ext cx="981224" cy="9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98967" y="146236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«Самарский политехнический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ул.Фасадная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2.   Тел.: 8(846) 377-38-38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79837" y="2330276"/>
            <a:ext cx="8754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08.01.29 Мастер по ремонту и обслуживанию инженерных систем жилищно-коммунального хозяйства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35.01.19 Мастер садово-паркового и ландшафтного строительства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1969342"/>
            <a:ext cx="8856219" cy="232307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26"/>
          <p:cNvGrpSpPr/>
          <p:nvPr/>
        </p:nvGrpSpPr>
        <p:grpSpPr>
          <a:xfrm>
            <a:off x="308809" y="1612883"/>
            <a:ext cx="2254696" cy="1825154"/>
            <a:chOff x="2838100" y="1507418"/>
            <a:chExt cx="2254696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42" name="Picture 2" descr="http://qrcoder.ru/code/?https%3A%2F%2Fspk-info.ru%2Fpriemnaya-komissiya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076" y="179301"/>
            <a:ext cx="867048" cy="8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878799" y="263971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Безенчукский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п.г.т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 Безенчук,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ул.Пушкина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14А.   Тел.: 8(846) 762-38-44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44116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2000" dirty="0" smtClean="0"/>
              <a:t>государственное бюджетное профессиональное образовательное учреждение Самарской области "Самарский медицинский колледж им. </a:t>
            </a:r>
            <a:r>
              <a:rPr lang="ru-RU" sz="2000" dirty="0" err="1" smtClean="0"/>
              <a:t>Н.Ляпиной</a:t>
            </a:r>
            <a:r>
              <a:rPr lang="ru-RU" sz="2000" dirty="0" smtClean="0"/>
              <a:t>" (</a:t>
            </a:r>
            <a:r>
              <a:rPr lang="ru-RU" sz="2000" dirty="0" err="1" smtClean="0"/>
              <a:t>Безенчукский</a:t>
            </a:r>
            <a:r>
              <a:rPr lang="ru-RU" sz="2000" dirty="0" smtClean="0"/>
              <a:t> филиал)</a:t>
            </a:r>
            <a:endParaRPr lang="en-US" alt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99669" y="2967245"/>
            <a:ext cx="8972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31.02.01 Лечебное дело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34.02.01 </a:t>
            </a:r>
            <a:r>
              <a:rPr lang="ru-RU" sz="1600" dirty="0">
                <a:latin typeface="Arial Black" panose="020B0A04020102020204" pitchFamily="34" charset="0"/>
              </a:rPr>
              <a:t>Сестринское дело </a:t>
            </a:r>
          </a:p>
          <a:p>
            <a:pPr eaLnBrk="0" hangingPunct="0"/>
            <a:r>
              <a:rPr lang="ru-RU" sz="1600" dirty="0"/>
              <a:t>Образование: 9 </a:t>
            </a:r>
            <a:r>
              <a:rPr lang="ru-RU" sz="1600" dirty="0" smtClean="0"/>
              <a:t>классов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  <a:r>
              <a:rPr lang="ru-RU" sz="1600" dirty="0"/>
              <a:t>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018782" y="276300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53894" y="1577729"/>
            <a:ext cx="2254696" cy="1825154"/>
            <a:chOff x="2838100" y="1507418"/>
            <a:chExt cx="2254696" cy="1825154"/>
          </a:xfrm>
        </p:grpSpPr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8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9" name="Рисунок 28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353894" y="3748423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316" name="Picture 4" descr="http://qrcoder.ru/code/?https%3A%2F%2Fwww.smedk.ru%2Fbez%2F%3Fpage_id%3D1288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32" y="168526"/>
            <a:ext cx="978276" cy="9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878799" y="263971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Шенталинский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ст.Шентала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ул.Больничная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2.   Тел.: 8(846) 522-19-60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44116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2000" dirty="0" smtClean="0"/>
              <a:t>государственное бюджетное профессиональное образовательное учреждение Самарской области «Тольяттинский медицинский колледж»</a:t>
            </a:r>
          </a:p>
          <a:p>
            <a:pPr algn="l"/>
            <a:r>
              <a:rPr lang="ru-RU" sz="2000" dirty="0" smtClean="0"/>
              <a:t>(</a:t>
            </a:r>
            <a:r>
              <a:rPr lang="ru-RU" sz="2000" dirty="0" err="1" smtClean="0"/>
              <a:t>Шенталинский</a:t>
            </a:r>
            <a:r>
              <a:rPr lang="ru-RU" sz="2000" dirty="0" smtClean="0"/>
              <a:t> филиал)</a:t>
            </a:r>
            <a:endParaRPr lang="en-US" alt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19683" y="3044947"/>
            <a:ext cx="8972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34.02.01 </a:t>
            </a:r>
            <a:r>
              <a:rPr lang="ru-RU" sz="1600" dirty="0">
                <a:latin typeface="Arial Black" panose="020B0A04020102020204" pitchFamily="34" charset="0"/>
              </a:rPr>
              <a:t>Сестринское дело </a:t>
            </a:r>
          </a:p>
          <a:p>
            <a:pPr eaLnBrk="0" hangingPunct="0"/>
            <a:r>
              <a:rPr lang="ru-RU" sz="1600" dirty="0"/>
              <a:t>Образование: 9 </a:t>
            </a:r>
            <a:r>
              <a:rPr lang="ru-RU" sz="1600" dirty="0" smtClean="0"/>
              <a:t>классов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  <a:r>
              <a:rPr lang="ru-RU" sz="1600" dirty="0"/>
              <a:t>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018782" y="276300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07368" y="1784250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5" name="Picture 2" descr="http://qrcoder.ru/code/?https%3A%2F%2Fshent-med.ru%2F%EF%F0%E0%E2%E8%EB%E0-%EF%F0%E8%B8%EC%E0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60" y="199747"/>
            <a:ext cx="901347" cy="9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«Образовательный центр </a:t>
            </a:r>
            <a:r>
              <a:rPr lang="ru-RU" altLang="ru-RU" sz="2000" dirty="0" err="1" smtClean="0"/>
              <a:t>с.Камышла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Камышлинский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с.Камышла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ул.Победы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42.   Тел.: 8(846) 643-37-06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93012" y="2131481"/>
            <a:ext cx="11408332" cy="2630667"/>
            <a:chOff x="335360" y="4653136"/>
            <a:chExt cx="11408332" cy="2630667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221315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38048" y="5269286"/>
              <a:ext cx="770485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16675 Повар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</a:t>
              </a:r>
              <a:r>
                <a:rPr lang="ru-RU" sz="1600" dirty="0" smtClean="0"/>
                <a:t>требований к образованию нет, </a:t>
              </a:r>
              <a:r>
                <a:rPr lang="ru-RU" sz="1600" dirty="0"/>
                <a:t>Срок обучения: </a:t>
              </a:r>
              <a:r>
                <a:rPr lang="ru-RU" sz="1600" dirty="0" smtClean="0"/>
                <a:t>1 год 10 месяцев</a:t>
              </a:r>
            </a:p>
            <a:p>
              <a:pPr eaLnBrk="0" hangingPunct="0"/>
              <a:endParaRPr lang="ru-RU" sz="1600" dirty="0"/>
            </a:p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18545 Слесарь по ремонту сельскохозяйственных машин и оборудования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требований к образованию нет, Срок обучения: </a:t>
              </a:r>
              <a:r>
                <a:rPr lang="ru-RU" sz="1600" dirty="0" smtClean="0"/>
                <a:t>1 год 10 </a:t>
              </a:r>
              <a:r>
                <a:rPr lang="ru-RU" sz="1600" dirty="0"/>
                <a:t>месяцев</a:t>
              </a:r>
            </a:p>
            <a:p>
              <a:pPr eaLnBrk="0" hangingPunct="0"/>
              <a:endParaRPr lang="ru-RU" sz="1600" dirty="0"/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12292" name="Picture 4" descr="http://qrcoder.ru/code/?https%3A%2F%2Fkamspo.minobr63.ru%2F%E0%E1%E8%F2%F3%F0%E8%E5%ED%F2%F3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08" y="205979"/>
            <a:ext cx="86409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«Борский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Борский р-н,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с.Борское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ул.Советская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28.   Тел.: 8(846) 672-14-51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16472 Пекарь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</a:t>
              </a:r>
              <a:r>
                <a:rPr lang="ru-RU" sz="1600" dirty="0" smtClean="0"/>
                <a:t>требований к образованию нет, </a:t>
              </a:r>
              <a:r>
                <a:rPr lang="ru-RU" sz="1600" dirty="0"/>
                <a:t>Срок обучения: </a:t>
              </a:r>
              <a:r>
                <a:rPr lang="ru-RU" sz="1600" dirty="0" smtClean="0"/>
                <a:t>1 год 10 месяцев</a:t>
              </a:r>
              <a:endParaRPr lang="ru-RU" sz="1600" dirty="0"/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19458" name="Picture 2" descr="http://qrcoder.ru/code/?https%3A%2F%2Fbgt-borskoe.ru%2Fabiturientu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760" y="200982"/>
            <a:ext cx="867048" cy="8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Отрадненский</a:t>
            </a:r>
            <a:r>
              <a:rPr lang="ru-RU" altLang="ru-RU" sz="2000" dirty="0" smtClean="0"/>
              <a:t> нефтяной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область</a:t>
            </a:r>
            <a:r>
              <a:rPr lang="ru-RU" dirty="0" err="1" smtClean="0"/>
              <a:t>г</a:t>
            </a:r>
            <a:r>
              <a:rPr lang="ru-RU" dirty="0" smtClean="0">
                <a:solidFill>
                  <a:schemeClr val="bg1"/>
                </a:solidFill>
              </a:rPr>
              <a:t>, г. Отрадный</a:t>
            </a:r>
            <a:r>
              <a:rPr lang="ru-RU" dirty="0">
                <a:solidFill>
                  <a:schemeClr val="bg1"/>
                </a:solidFill>
              </a:rPr>
              <a:t>, ул. Первомайская, д. </a:t>
            </a:r>
            <a:r>
              <a:rPr lang="ru-RU" dirty="0" smtClean="0">
                <a:solidFill>
                  <a:schemeClr val="bg1"/>
                </a:solidFill>
              </a:rPr>
              <a:t>33  Тел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.: 8(846) 612-43-58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17531 Рабочий зеленого хозяйства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</a:t>
              </a:r>
              <a:r>
                <a:rPr lang="ru-RU" sz="1600" dirty="0" smtClean="0"/>
                <a:t>требований к образованию нет, </a:t>
              </a:r>
              <a:r>
                <a:rPr lang="ru-RU" sz="1600" dirty="0"/>
                <a:t>Срок обучения: </a:t>
              </a:r>
              <a:r>
                <a:rPr lang="ru-RU" sz="1600" dirty="0" smtClean="0"/>
                <a:t>1 год 10 месяцев</a:t>
              </a:r>
              <a:endParaRPr lang="ru-RU" sz="1600" dirty="0"/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18434" name="Picture 2" descr="http://qrcoder.ru/code/?https%3A%2F%2Font-otradny.org%2Fenrollee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940" y="146909"/>
            <a:ext cx="981224" cy="9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9456" y="548680"/>
            <a:ext cx="7239000" cy="762000"/>
          </a:xfrm>
        </p:spPr>
        <p:txBody>
          <a:bodyPr/>
          <a:lstStyle/>
          <a:p>
            <a:pPr algn="l"/>
            <a:r>
              <a:rPr lang="ru-RU" altLang="ru-RU" b="0" dirty="0" smtClean="0">
                <a:latin typeface="Arial Black" pitchFamily="34" charset="0"/>
              </a:rPr>
              <a:t>Образование в Самарской области</a:t>
            </a:r>
            <a:endParaRPr lang="en-US" altLang="ru-RU" b="0" dirty="0"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b="0" dirty="0" smtClean="0">
                <a:latin typeface="Arial Black" pitchFamily="34" charset="0"/>
              </a:rPr>
              <a:t>2023</a:t>
            </a:r>
            <a:endParaRPr lang="en-US" altLang="ru-RU" sz="1800" b="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50913" y="2243022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 smtClean="0">
                <a:hlinkClick r:id="rId3" action="ppaction://hlinksldjump"/>
              </a:rPr>
              <a:t>государственное </a:t>
            </a:r>
            <a:r>
              <a:rPr 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</a:t>
            </a:r>
            <a:br>
              <a:rPr lang="ru-RU" dirty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«</a:t>
            </a:r>
            <a:r>
              <a:rPr lang="ru-RU" dirty="0" err="1" smtClean="0">
                <a:hlinkClick r:id="rId3" action="ppaction://hlinksldjump"/>
              </a:rPr>
              <a:t>Сызранский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>
                <a:hlinkClick r:id="rId3" action="ppaction://hlinksldjump"/>
              </a:rPr>
              <a:t>колледж искусств и культуры </a:t>
            </a:r>
            <a:r>
              <a:rPr lang="ru-RU" dirty="0" err="1" smtClean="0">
                <a:hlinkClick r:id="rId3" action="ppaction://hlinksldjump"/>
              </a:rPr>
              <a:t>им.О.Н.Носцовой</a:t>
            </a:r>
            <a:r>
              <a:rPr lang="ru-RU" dirty="0" smtClean="0">
                <a:hlinkClick r:id="rId3" action="ppaction://hlinksldjump"/>
              </a:rPr>
              <a:t>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dirty="0" smtClean="0">
                <a:hlinkClick r:id="rId4" action="ppaction://hlinksldjump"/>
              </a:rPr>
              <a:t>«</a:t>
            </a:r>
            <a:r>
              <a:rPr lang="ru-RU" dirty="0" err="1" smtClean="0">
                <a:hlinkClick r:id="rId4" action="ppaction://hlinksldjump"/>
              </a:rPr>
              <a:t>Сызранский</a:t>
            </a:r>
            <a:r>
              <a:rPr lang="ru-RU" dirty="0" smtClean="0">
                <a:hlinkClick r:id="rId4" action="ppaction://hlinksldjump"/>
              </a:rPr>
              <a:t> </a:t>
            </a:r>
            <a:r>
              <a:rPr lang="ru-RU" dirty="0">
                <a:hlinkClick r:id="rId4" action="ppaction://hlinksldjump"/>
              </a:rPr>
              <a:t>медико-гуманитарный </a:t>
            </a:r>
            <a:r>
              <a:rPr lang="ru-RU" dirty="0" smtClean="0">
                <a:hlinkClick r:id="rId4" action="ppaction://hlinksldjump"/>
              </a:rPr>
              <a:t>колледж»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</a:t>
            </a:r>
            <a:r>
              <a:rPr lang="ru-RU" altLang="ru-RU" dirty="0" err="1" smtClean="0">
                <a:hlinkClick r:id="rId5" action="ppaction://hlinksldjump"/>
              </a:rPr>
              <a:t>Сызранский</a:t>
            </a:r>
            <a:r>
              <a:rPr lang="ru-RU" altLang="ru-RU" dirty="0" smtClean="0">
                <a:hlinkClick r:id="rId5" action="ppaction://hlinksldjump"/>
              </a:rPr>
              <a:t> </a:t>
            </a:r>
            <a:r>
              <a:rPr lang="ru-RU" altLang="ru-RU" dirty="0">
                <a:hlinkClick r:id="rId5" action="ppaction://hlinksldjump"/>
              </a:rPr>
              <a:t>политехнический </a:t>
            </a:r>
            <a:r>
              <a:rPr lang="ru-RU" altLang="ru-RU" dirty="0" smtClean="0">
                <a:hlinkClick r:id="rId5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«Губернский </a:t>
            </a:r>
            <a:r>
              <a:rPr lang="ru-RU" altLang="ru-RU" dirty="0">
                <a:hlinkClick r:id="rId6" action="ppaction://hlinksldjump"/>
              </a:rPr>
              <a:t>колледж г. </a:t>
            </a:r>
            <a:r>
              <a:rPr lang="ru-RU" altLang="ru-RU" dirty="0" smtClean="0">
                <a:hlinkClick r:id="rId6" action="ppaction://hlinksldjump"/>
              </a:rPr>
              <a:t>Сызрани»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67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85119" y="2066176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Кинельское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3" action="ppaction://hlinksldjump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Кинельский</a:t>
            </a:r>
            <a:r>
              <a:rPr lang="ru-RU" altLang="ru-RU" dirty="0">
                <a:hlinkClick r:id="rId3" action="ppaction://hlinksldjump"/>
              </a:rPr>
              <a:t> государственный техникум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Домашкинский</a:t>
            </a:r>
            <a:r>
              <a:rPr lang="ru-RU" altLang="ru-RU" dirty="0" smtClean="0">
                <a:hlinkClick r:id="rId4" action="ppaction://hlinksldjump"/>
              </a:rPr>
              <a:t> государственный техникум»</a:t>
            </a:r>
            <a:endParaRPr lang="en-US" altLang="ru-RU" dirty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5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Отрадненский</a:t>
            </a:r>
            <a:r>
              <a:rPr lang="ru-RU" altLang="ru-RU" dirty="0">
                <a:hlinkClick r:id="rId5" action="ppaction://hlinksldjump"/>
              </a:rPr>
              <a:t> нефтяной техникум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85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611536" y="2185765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«Сергиевский губернский </a:t>
            </a:r>
            <a:r>
              <a:rPr lang="ru-RU" altLang="ru-RU" dirty="0" smtClean="0">
                <a:hlinkClick r:id="rId3" action="ppaction://hlinksldjump"/>
              </a:rPr>
              <a:t>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dirty="0" smtClean="0">
                <a:hlinkClick r:id="rId5" action="ppaction://hlinksldjump"/>
              </a:rPr>
              <a:t>«Красноярский </a:t>
            </a:r>
            <a:r>
              <a:rPr lang="ru-RU" dirty="0">
                <a:hlinkClick r:id="rId5" action="ppaction://hlinksldjump"/>
              </a:rPr>
              <a:t>государственный </a:t>
            </a:r>
            <a:r>
              <a:rPr lang="ru-RU" dirty="0" smtClean="0">
                <a:hlinkClick r:id="rId5" action="ppaction://hlinksldjump"/>
              </a:rPr>
              <a:t>техникум»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6" action="ppaction://hlinksldjump"/>
              </a:rPr>
              <a:t>м.р</a:t>
            </a:r>
            <a:r>
              <a:rPr lang="ru-RU" altLang="ru-RU" dirty="0">
                <a:hlinkClick r:id="rId6" action="ppaction://hlinksldjump"/>
              </a:rPr>
              <a:t>. </a:t>
            </a:r>
            <a:r>
              <a:rPr lang="ru-RU" altLang="ru-RU" dirty="0" err="1" smtClean="0">
                <a:hlinkClick r:id="rId6" action="ppaction://hlinksldjump"/>
              </a:rPr>
              <a:t>Кошкинский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8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38501" y="192346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Южное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</a:t>
            </a:r>
            <a:r>
              <a:rPr lang="ru-RU" altLang="ru-RU" dirty="0" err="1" smtClean="0">
                <a:hlinkClick r:id="rId3" action="ppaction://hlinksldjump"/>
              </a:rPr>
              <a:t>Большеглушицкий</a:t>
            </a:r>
            <a:r>
              <a:rPr lang="ru-RU" altLang="ru-RU" dirty="0" smtClean="0">
                <a:hlinkClick r:id="rId3" action="ppaction://hlinksldjump"/>
              </a:rPr>
              <a:t> </a:t>
            </a:r>
            <a:r>
              <a:rPr lang="ru-RU" altLang="ru-RU" dirty="0">
                <a:hlinkClick r:id="rId3" action="ppaction://hlinksldjump"/>
              </a:rPr>
              <a:t>государственный </a:t>
            </a:r>
            <a:r>
              <a:rPr lang="ru-RU" altLang="ru-RU" dirty="0" smtClean="0">
                <a:hlinkClick r:id="rId3" action="ppaction://hlinksldjump"/>
              </a:rPr>
              <a:t>техникум»</a:t>
            </a:r>
            <a:endParaRPr lang="ru-RU" altLang="ru-RU" dirty="0" smtClean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Юго-Западное территориальное управление</a:t>
            </a:r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</a:t>
            </a:r>
            <a:r>
              <a:rPr lang="ru-RU" altLang="ru-RU" dirty="0" err="1" smtClean="0">
                <a:hlinkClick r:id="rId5" action="ppaction://hlinksldjump"/>
              </a:rPr>
              <a:t>Пестравский</a:t>
            </a:r>
            <a:r>
              <a:rPr lang="ru-RU" altLang="ru-RU" dirty="0" smtClean="0">
                <a:hlinkClick r:id="rId5" action="ppaction://hlinksldjump"/>
              </a:rPr>
              <a:t> государственный техникум имени Героя Социалистического Труда Анатолия Устиновича Сычёва»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38501" y="1923464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Юго-Западное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</a:t>
            </a:r>
            <a:r>
              <a:rPr lang="ru-RU" altLang="ru-RU" dirty="0" err="1" smtClean="0">
                <a:hlinkClick r:id="rId3" action="ppaction://hlinksldjump"/>
              </a:rPr>
              <a:t>Обшаровский</a:t>
            </a:r>
            <a:r>
              <a:rPr lang="ru-RU" altLang="ru-RU" dirty="0" smtClean="0">
                <a:hlinkClick r:id="rId3" action="ppaction://hlinksldjump"/>
              </a:rPr>
              <a:t> </a:t>
            </a:r>
            <a:r>
              <a:rPr lang="ru-RU" altLang="ru-RU" dirty="0">
                <a:hlinkClick r:id="rId3" action="ppaction://hlinksldjump"/>
              </a:rPr>
              <a:t>государственный техникум </a:t>
            </a:r>
            <a:r>
              <a:rPr lang="ru-RU" altLang="ru-RU" dirty="0" err="1" smtClean="0">
                <a:hlinkClick r:id="rId3" action="ppaction://hlinksldjump"/>
              </a:rPr>
              <a:t>им.В.И.Суркова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Хворостянский</a:t>
            </a:r>
            <a:r>
              <a:rPr lang="ru-RU" altLang="ru-RU" dirty="0" smtClean="0">
                <a:hlinkClick r:id="rId4" action="ppaction://hlinksldjump"/>
              </a:rPr>
              <a:t> </a:t>
            </a:r>
            <a:r>
              <a:rPr lang="ru-RU" altLang="ru-RU" dirty="0">
                <a:hlinkClick r:id="rId4" action="ppaction://hlinksldjump"/>
              </a:rPr>
              <a:t>государственный техникум </a:t>
            </a:r>
            <a:r>
              <a:rPr lang="ru-RU" altLang="ru-RU" dirty="0" err="1">
                <a:hlinkClick r:id="rId4" action="ppaction://hlinksldjump"/>
              </a:rPr>
              <a:t>им.Юрия</a:t>
            </a:r>
            <a:r>
              <a:rPr lang="ru-RU" altLang="ru-RU" dirty="0">
                <a:hlinkClick r:id="rId4" action="ppaction://hlinksldjump"/>
              </a:rPr>
              <a:t> </a:t>
            </a:r>
            <a:r>
              <a:rPr lang="ru-RU" altLang="ru-RU" dirty="0" smtClean="0">
                <a:hlinkClick r:id="rId4" action="ppaction://hlinksldjump"/>
              </a:rPr>
              <a:t>Рябова»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dirty="0" err="1">
                <a:hlinkClick r:id="rId5" action="ppaction://hlinksldjump"/>
              </a:rPr>
              <a:t>Колычева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</a:t>
            </a:r>
            <a:r>
              <a:rPr lang="ru-RU" altLang="ru-RU" dirty="0" err="1">
                <a:hlinkClick r:id="rId6" action="ppaction://hlinksldjump"/>
              </a:rPr>
              <a:t>професcиональное</a:t>
            </a:r>
            <a:r>
              <a:rPr lang="ru-RU" altLang="ru-RU" dirty="0">
                <a:hlinkClick r:id="rId6" action="ppaction://hlinksldjump"/>
              </a:rPr>
              <a:t> образовательное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</a:t>
            </a:r>
            <a:r>
              <a:rPr lang="ru-RU" altLang="ru-RU" dirty="0" err="1" smtClean="0">
                <a:hlinkClick r:id="rId6" action="ppaction://hlinksldjump"/>
              </a:rPr>
              <a:t>Безенчукский</a:t>
            </a:r>
            <a:r>
              <a:rPr lang="ru-RU" altLang="ru-RU" dirty="0" smtClean="0">
                <a:hlinkClick r:id="rId6" action="ppaction://hlinksldjump"/>
              </a:rPr>
              <a:t> </a:t>
            </a:r>
            <a:r>
              <a:rPr lang="ru-RU" altLang="ru-RU" dirty="0">
                <a:hlinkClick r:id="rId6" action="ppaction://hlinksldjump"/>
              </a:rPr>
              <a:t>аграрный </a:t>
            </a:r>
            <a:r>
              <a:rPr lang="ru-RU" altLang="ru-RU" dirty="0" smtClean="0">
                <a:hlinkClick r:id="rId6" action="ppaction://hlinksldjump"/>
              </a:rPr>
              <a:t>техникум»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бюджетное </a:t>
            </a:r>
            <a:r>
              <a:rPr lang="ru-RU" altLang="ru-RU" dirty="0" smtClean="0">
                <a:hlinkClick r:id="rId7" action="ppaction://hlinksldjump"/>
              </a:rPr>
              <a:t>профессиональное образовательное учреждение Самарской области «Красноармейский государственный техникум имени Героя Социалистического труда Николая Никифоровича </a:t>
            </a:r>
            <a:r>
              <a:rPr lang="ru-RU" altLang="ru-RU" dirty="0" err="1" smtClean="0">
                <a:hlinkClick r:id="rId7" action="ppaction://hlinksldjump"/>
              </a:rPr>
              <a:t>Пенина</a:t>
            </a:r>
            <a:r>
              <a:rPr lang="ru-RU" altLang="ru-RU" dirty="0" smtClean="0">
                <a:hlinkClick r:id="rId7" action="ppaction://hlinksldjump"/>
              </a:rPr>
              <a:t>»</a:t>
            </a:r>
            <a:endParaRPr lang="en-US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28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251561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601639" y="2257486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Поволжское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Новокуйбышевский</a:t>
            </a:r>
            <a:r>
              <a:rPr lang="ru-RU" altLang="ru-RU" dirty="0">
                <a:hlinkClick r:id="rId3" action="ppaction://hlinksldjump"/>
              </a:rPr>
              <a:t> гуманитарно-технологический колледж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Новокуйбышевский</a:t>
            </a:r>
            <a:r>
              <a:rPr lang="ru-RU" altLang="ru-RU" dirty="0" smtClean="0">
                <a:hlinkClick r:id="rId4" action="ppaction://hlinksldjump"/>
              </a:rPr>
              <a:t> </a:t>
            </a:r>
            <a:r>
              <a:rPr lang="ru-RU" altLang="ru-RU" dirty="0">
                <a:hlinkClick r:id="rId4" action="ppaction://hlinksldjump"/>
              </a:rPr>
              <a:t>нефтехимический </a:t>
            </a:r>
            <a:r>
              <a:rPr lang="ru-RU" altLang="ru-RU" dirty="0" smtClean="0">
                <a:hlinkClick r:id="rId4" action="ppaction://hlinksldjump"/>
              </a:rPr>
              <a:t>техникум»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 smtClean="0">
                <a:latin typeface="Arial Black" panose="020B0A04020102020204" pitchFamily="34" charset="0"/>
              </a:rPr>
              <a:t>Центральное территориальное управление</a:t>
            </a:r>
          </a:p>
          <a:p>
            <a:pPr eaLnBrk="0" hangingPunct="0"/>
            <a:endParaRPr lang="ru-RU" alt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33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692696"/>
            <a:ext cx="7239000" cy="762000"/>
          </a:xfrm>
        </p:spPr>
        <p:txBody>
          <a:bodyPr/>
          <a:lstStyle/>
          <a:p>
            <a:pPr algn="l"/>
            <a:r>
              <a:rPr lang="ru-RU" altLang="ru-RU" sz="3200" b="0" dirty="0">
                <a:latin typeface="Arial Black" panose="020B0A04020102020204" pitchFamily="34" charset="0"/>
              </a:rPr>
              <a:t>Образование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для инвалидов и лиц с ОВЗ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в Самарской области</a:t>
            </a:r>
            <a:endParaRPr lang="en-US" altLang="ru-RU" sz="3200" b="0" dirty="0"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white">
          <a:xfrm>
            <a:off x="767408" y="4725144"/>
            <a:ext cx="1051316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Составители:</a:t>
            </a:r>
            <a:r>
              <a:rPr kumimoji="0" lang="ru-RU" altLang="ru-RU" sz="1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altLang="ru-RU" sz="180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altLang="ru-RU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Семенова Наталья Григорьевна</a:t>
            </a:r>
            <a:r>
              <a:rPr lang="ru-RU" altLang="ru-RU" dirty="0" smtClean="0">
                <a:solidFill>
                  <a:schemeClr val="tx2"/>
                </a:solidFill>
                <a:cs typeface="Arial" pitchFamily="34" charset="0"/>
              </a:rPr>
              <a:t> – методист отдела воспитательных систем и технологий ЦПО Самарской области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Севостьянова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 Светлана Валериановна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– зав.отделением по </a:t>
            </a:r>
            <a:r>
              <a:rPr lang="ru-RU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профориентационной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 работе  ГАПОУ Самарской области «Самарский металлургический колледж»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altLang="ru-RU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1190" y="1892944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 smtClean="0">
                <a:hlinkClick r:id="rId3" action="ppaction://hlinksldjump"/>
              </a:rPr>
              <a:t>государственное </a:t>
            </a:r>
            <a:r>
              <a:rPr lang="ru-RU" dirty="0">
                <a:hlinkClick r:id="rId3" action="ppaction://hlinksldjump"/>
              </a:rPr>
              <a:t>бюджетное профессиональное образовательное учреждение </a:t>
            </a:r>
            <a:r>
              <a:rPr lang="ru-RU" dirty="0" smtClean="0">
                <a:hlinkClick r:id="rId3" action="ppaction://hlinksldjump"/>
              </a:rPr>
              <a:t>«Самарский </a:t>
            </a:r>
            <a:r>
              <a:rPr lang="ru-RU" dirty="0">
                <a:hlinkClick r:id="rId3" action="ppaction://hlinksldjump"/>
              </a:rPr>
              <a:t>медицинский колледж им. </a:t>
            </a:r>
            <a:r>
              <a:rPr lang="ru-RU" dirty="0" err="1" smtClean="0">
                <a:hlinkClick r:id="rId3" action="ppaction://hlinksldjump"/>
              </a:rPr>
              <a:t>Н.Ляпиной</a:t>
            </a:r>
            <a:r>
              <a:rPr lang="ru-RU" dirty="0" smtClean="0">
                <a:hlinkClick r:id="rId3" action="ppaction://hlinksldjump"/>
              </a:rPr>
              <a:t>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«Поволжский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5" action="ppaction://hlinksldjump"/>
              </a:rPr>
              <a:t>им.Н.Д.Кузнецова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6" action="ppaction://hlinksldjump"/>
            </a:endParaRPr>
          </a:p>
          <a:p>
            <a:pPr eaLnBrk="0" hangingPunct="0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1097" y="1022058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231691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17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70737" y="234844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err="1" smtClean="0">
                <a:hlinkClick r:id="rId2" action="ppaction://hlinksldjump"/>
              </a:rPr>
              <a:t>г</a:t>
            </a:r>
            <a:r>
              <a:rPr lang="ru-RU" altLang="ru-RU" dirty="0" err="1">
                <a:hlinkClick r:id="rId3" action="ppaction://hlinksldjump"/>
              </a:rPr>
              <a:t>государственное</a:t>
            </a:r>
            <a:r>
              <a:rPr lang="ru-RU" altLang="ru-RU" dirty="0">
                <a:hlinkClick r:id="rId3" action="ppaction://hlinksldjump"/>
              </a:rPr>
              <a:t> автономное профессиональное образовательное учреждение Самарской области 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err="1" smtClean="0">
                <a:hlinkClick r:id="rId2" action="ppaction://hlinksldjump"/>
              </a:rPr>
              <a:t>осударственное</a:t>
            </a:r>
            <a:r>
              <a:rPr lang="ru-RU" altLang="ru-RU" dirty="0" smtClean="0">
                <a:hlinkClick r:id="rId2" action="ppaction://hlinksldjump"/>
              </a:rPr>
              <a:t>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«Самарское </a:t>
            </a:r>
            <a:r>
              <a:rPr lang="ru-RU" altLang="ru-RU" dirty="0">
                <a:hlinkClick r:id="rId2" action="ppaction://hlinksldjump"/>
              </a:rPr>
              <a:t>областное училище культуры и искусств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«Самарское музыкальное училище им. </a:t>
            </a:r>
            <a:r>
              <a:rPr lang="ru-RU" altLang="ru-RU" dirty="0" err="1" smtClean="0">
                <a:hlinkClick r:id="rId4" action="ppaction://hlinksldjump"/>
              </a:rPr>
              <a:t>Д.Г.Шаталова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«Самарский </a:t>
            </a:r>
            <a:r>
              <a:rPr lang="ru-RU" altLang="ru-RU" dirty="0">
                <a:hlinkClick r:id="rId5" action="ppaction://hlinksldjump"/>
              </a:rPr>
              <a:t>техникум промышленных </a:t>
            </a:r>
            <a:r>
              <a:rPr lang="ru-RU" altLang="ru-RU" dirty="0" smtClean="0">
                <a:hlinkClick r:id="rId5" action="ppaction://hlinksldjump"/>
              </a:rPr>
              <a:t>технологий»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269762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94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36" y="212950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государственное </a:t>
            </a:r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бюджетное </a:t>
            </a:r>
            <a:r>
              <a:rPr lang="ru-RU" altLang="ru-RU" dirty="0">
                <a:cs typeface="Arial" panose="020B0604020202020204" pitchFamily="34" charset="0"/>
                <a:hlinkClick r:id="rId2" action="ppaction://hlinksldjump"/>
              </a:rPr>
              <a:t>профессиональное образовательное учреждение Самарской области </a:t>
            </a:r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«Тольяттинский </a:t>
            </a:r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музыкальный колледж им. </a:t>
            </a:r>
            <a:r>
              <a:rPr lang="ru-RU" altLang="ru-RU" dirty="0" err="1" smtClean="0">
                <a:cs typeface="Arial" panose="020B0604020202020204" pitchFamily="34" charset="0"/>
                <a:hlinkClick r:id="rId2" action="ppaction://hlinksldjump"/>
              </a:rPr>
              <a:t>Р.К.Щедрина</a:t>
            </a:r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»</a:t>
            </a:r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«Тольяттинский социально-экономический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</a:t>
            </a:r>
            <a:r>
              <a:rPr lang="ru-RU" altLang="ru-RU" dirty="0" smtClean="0">
                <a:hlinkClick r:id="rId5" action="ppaction://hlinksldjump"/>
              </a:rPr>
              <a:t>«Тольяттинский </a:t>
            </a:r>
            <a:r>
              <a:rPr lang="ru-RU" altLang="ru-RU" dirty="0">
                <a:hlinkClick r:id="rId5" action="ppaction://hlinksldjump"/>
              </a:rPr>
              <a:t>социально-педагогический </a:t>
            </a:r>
            <a:r>
              <a:rPr lang="ru-RU" altLang="ru-RU" dirty="0" smtClean="0">
                <a:hlinkClick r:id="rId5" action="ppaction://hlinksldjump"/>
              </a:rPr>
              <a:t>колледж»</a:t>
            </a:r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335360" y="1222196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75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4213" y="2322507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«Тольяттинский </a:t>
            </a:r>
            <a:r>
              <a:rPr lang="ru-RU" altLang="ru-RU" dirty="0">
                <a:hlinkClick r:id="rId2" action="ppaction://hlinksldjump"/>
              </a:rPr>
              <a:t>медицинский </a:t>
            </a:r>
            <a:r>
              <a:rPr lang="ru-RU" altLang="ru-RU" dirty="0" smtClean="0">
                <a:hlinkClick r:id="rId2" action="ppaction://hlinksldjump"/>
              </a:rPr>
              <a:t>колледж» </a:t>
            </a:r>
            <a:r>
              <a:rPr lang="ru-RU" altLang="ru-RU" dirty="0">
                <a:hlinkClick r:id="rId2" action="ppaction://hlinksldjump"/>
              </a:rPr>
              <a:t>(</a:t>
            </a:r>
            <a:r>
              <a:rPr lang="ru-RU" altLang="ru-RU" dirty="0" err="1">
                <a:hlinkClick r:id="rId2" action="ppaction://hlinksldjump"/>
              </a:rPr>
              <a:t>Кинель</a:t>
            </a:r>
            <a:r>
              <a:rPr lang="ru-RU" altLang="ru-RU" dirty="0">
                <a:hlinkClick r:id="rId2" action="ppaction://hlinksldjump"/>
              </a:rPr>
              <a:t>-Черкасский филиал</a:t>
            </a:r>
            <a:r>
              <a:rPr lang="ru-RU" altLang="ru-RU" dirty="0" smtClean="0">
                <a:hlinkClick r:id="rId2" action="ppaction://hlinksldjump"/>
              </a:rPr>
              <a:t>)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«Колледж </a:t>
            </a:r>
            <a:r>
              <a:rPr lang="ru-RU" altLang="ru-RU" dirty="0">
                <a:hlinkClick r:id="rId3" action="ppaction://hlinksldjump"/>
              </a:rPr>
              <a:t>гуманитарных и социально-педагогических дисциплин имени Святителя Алексия, Митрополита Московского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Северо-Западное территориальное управление</a:t>
            </a:r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4" action="ppaction://hlinksldjump"/>
              </a:rPr>
              <a:t>м.р</a:t>
            </a:r>
            <a:r>
              <a:rPr lang="ru-RU" altLang="ru-RU" dirty="0">
                <a:hlinkClick r:id="rId4" action="ppaction://hlinksldjump"/>
              </a:rPr>
              <a:t>. </a:t>
            </a:r>
            <a:r>
              <a:rPr lang="ru-RU" altLang="ru-RU" dirty="0" err="1">
                <a:hlinkClick r:id="rId4" action="ppaction://hlinksldjump"/>
              </a:rPr>
              <a:t>Кошкинский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63352" y="1337611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76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573" y="2114428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 smtClean="0">
                <a:hlinkClick r:id="rId2" action="ppaction://hlinksldjump"/>
              </a:rPr>
              <a:t>государственное </a:t>
            </a:r>
            <a:r>
              <a:rPr 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dirty="0" smtClean="0">
                <a:hlinkClick r:id="rId2" action="ppaction://hlinksldjump"/>
              </a:rPr>
              <a:t>«</a:t>
            </a:r>
            <a:r>
              <a:rPr lang="ru-RU" dirty="0" err="1" smtClean="0">
                <a:hlinkClick r:id="rId2" action="ppaction://hlinksldjump"/>
              </a:rPr>
              <a:t>Сызранский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ru-RU" dirty="0">
                <a:hlinkClick r:id="rId2" action="ppaction://hlinksldjump"/>
              </a:rPr>
              <a:t>медико-гуманитарный </a:t>
            </a:r>
            <a:r>
              <a:rPr lang="ru-RU" dirty="0" smtClean="0">
                <a:hlinkClick r:id="rId2" action="ppaction://hlinksldjump"/>
              </a:rPr>
              <a:t>колледж»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</a:t>
            </a:r>
            <a:r>
              <a:rPr lang="ru-RU" altLang="ru-RU" dirty="0" err="1" smtClean="0">
                <a:hlinkClick r:id="rId3" action="ppaction://hlinksldjump"/>
              </a:rPr>
              <a:t>Сызранский</a:t>
            </a:r>
            <a:r>
              <a:rPr lang="ru-RU" altLang="ru-RU" dirty="0" smtClean="0">
                <a:hlinkClick r:id="rId3" action="ppaction://hlinksldjump"/>
              </a:rPr>
              <a:t> </a:t>
            </a:r>
            <a:r>
              <a:rPr lang="ru-RU" altLang="ru-RU" dirty="0">
                <a:hlinkClick r:id="rId3" action="ppaction://hlinksldjump"/>
              </a:rPr>
              <a:t>политехнический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«Губернский </a:t>
            </a:r>
            <a:r>
              <a:rPr lang="ru-RU" altLang="ru-RU" dirty="0">
                <a:hlinkClick r:id="rId4" action="ppaction://hlinksldjump"/>
              </a:rPr>
              <a:t>колледж г. </a:t>
            </a:r>
            <a:r>
              <a:rPr lang="ru-RU" altLang="ru-RU" dirty="0" smtClean="0">
                <a:hlinkClick r:id="rId4" action="ppaction://hlinksldjump"/>
              </a:rPr>
              <a:t>Сызрани»</a:t>
            </a:r>
            <a:endParaRPr lang="ru-RU" alt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Кинельское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endParaRPr lang="ru-RU" altLang="ru-RU" dirty="0">
              <a:hlinkClick r:id="rId5" action="ppaction://hlinksldjump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Кинельский</a:t>
            </a:r>
            <a:r>
              <a:rPr lang="ru-RU" altLang="ru-RU" dirty="0">
                <a:hlinkClick r:id="rId5" action="ppaction://hlinksldjump"/>
              </a:rPr>
              <a:t> государственный техникум»</a:t>
            </a:r>
            <a:endParaRPr lang="ru-RU" altLang="ru-RU" dirty="0"/>
          </a:p>
          <a:p>
            <a:pPr eaLnBrk="0" hangingPunct="0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215520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27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157106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7394" y="203793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Отрадненский</a:t>
            </a:r>
            <a:r>
              <a:rPr lang="ru-RU" altLang="ru-RU" dirty="0">
                <a:hlinkClick r:id="rId2" action="ppaction://hlinksldjump"/>
              </a:rPr>
              <a:t> нефтяной техникум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endParaRPr lang="ru-RU" altLang="ru-RU" dirty="0" smtClean="0">
              <a:hlinkClick r:id="rId3" action="ppaction://hlinksldjump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«Сергиевский губернский 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«Губернский колледж города Похвистнево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060550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13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647" y="214558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4323" y="1888358"/>
            <a:ext cx="113772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Юго-Западное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</a:t>
            </a:r>
            <a:r>
              <a:rPr lang="ru-RU" altLang="ru-RU" dirty="0" err="1" smtClean="0">
                <a:hlinkClick r:id="rId2" action="ppaction://hlinksldjump"/>
              </a:rPr>
              <a:t>Обшаровский</a:t>
            </a:r>
            <a:r>
              <a:rPr lang="ru-RU" altLang="ru-RU" dirty="0" smtClean="0">
                <a:hlinkClick r:id="rId2" action="ppaction://hlinksldjump"/>
              </a:rPr>
              <a:t> </a:t>
            </a:r>
            <a:r>
              <a:rPr lang="ru-RU" altLang="ru-RU" dirty="0">
                <a:hlinkClick r:id="rId2" action="ppaction://hlinksldjump"/>
              </a:rPr>
              <a:t>государственный техникум </a:t>
            </a:r>
            <a:r>
              <a:rPr lang="ru-RU" altLang="ru-RU" dirty="0" err="1" smtClean="0">
                <a:hlinkClick r:id="rId2" action="ppaction://hlinksldjump"/>
              </a:rPr>
              <a:t>им.В.И.Суркова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</a:t>
            </a:r>
            <a:r>
              <a:rPr lang="ru-RU" altLang="ru-RU" dirty="0" err="1" smtClean="0">
                <a:hlinkClick r:id="rId3" action="ppaction://hlinksldjump"/>
              </a:rPr>
              <a:t>Хворостянский</a:t>
            </a:r>
            <a:r>
              <a:rPr lang="ru-RU" altLang="ru-RU" dirty="0" smtClean="0">
                <a:hlinkClick r:id="rId3" action="ppaction://hlinksldjump"/>
              </a:rPr>
              <a:t> </a:t>
            </a:r>
            <a:r>
              <a:rPr lang="ru-RU" altLang="ru-RU" dirty="0">
                <a:hlinkClick r:id="rId3" action="ppaction://hlinksldjump"/>
              </a:rPr>
              <a:t>государственный техникум </a:t>
            </a:r>
            <a:r>
              <a:rPr lang="ru-RU" altLang="ru-RU" dirty="0" err="1">
                <a:hlinkClick r:id="rId3" action="ppaction://hlinksldjump"/>
              </a:rPr>
              <a:t>им.Юрия</a:t>
            </a:r>
            <a:r>
              <a:rPr lang="ru-RU" altLang="ru-RU" dirty="0">
                <a:hlinkClick r:id="rId3" action="ppaction://hlinksldjump"/>
              </a:rPr>
              <a:t> </a:t>
            </a:r>
            <a:r>
              <a:rPr lang="ru-RU" altLang="ru-RU" dirty="0" smtClean="0">
                <a:hlinkClick r:id="rId3" action="ppaction://hlinksldjump"/>
              </a:rPr>
              <a:t>Рябова»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</a:t>
            </a:r>
            <a:r>
              <a:rPr lang="ru-RU" altLang="ru-RU" dirty="0" err="1">
                <a:hlinkClick r:id="rId4" action="ppaction://hlinksldjump"/>
              </a:rPr>
              <a:t>професcиональное</a:t>
            </a:r>
            <a:r>
              <a:rPr lang="ru-RU" altLang="ru-RU" dirty="0">
                <a:hlinkClick r:id="rId4" action="ppaction://hlinksldjump"/>
              </a:rPr>
              <a:t>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Безенчукский</a:t>
            </a:r>
            <a:r>
              <a:rPr lang="ru-RU" altLang="ru-RU" dirty="0" smtClean="0">
                <a:hlinkClick r:id="rId4" action="ppaction://hlinksldjump"/>
              </a:rPr>
              <a:t> </a:t>
            </a:r>
            <a:r>
              <a:rPr lang="ru-RU" altLang="ru-RU" dirty="0">
                <a:hlinkClick r:id="rId4" action="ppaction://hlinksldjump"/>
              </a:rPr>
              <a:t>аграрный </a:t>
            </a:r>
            <a:r>
              <a:rPr lang="ru-RU" altLang="ru-RU" dirty="0" smtClean="0">
                <a:hlinkClick r:id="rId4" action="ppaction://hlinksldjump"/>
              </a:rPr>
              <a:t>техникум»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"</a:t>
            </a:r>
            <a:r>
              <a:rPr lang="ru-RU" altLang="ru-RU" dirty="0">
                <a:hlinkClick r:id="rId5" action="ppaction://hlinksldjump"/>
              </a:rPr>
              <a:t> Красноармейский государственный техникум имени Героя Социалистического труда Николая Никифоровича </a:t>
            </a:r>
            <a:r>
              <a:rPr lang="ru-RU" altLang="ru-RU" dirty="0" err="1">
                <a:hlinkClick r:id="rId5" action="ppaction://hlinksldjump"/>
              </a:rPr>
              <a:t>Пенина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>
              <a:hlinkClick r:id="rId6" action="ppaction://hlinksldjump"/>
            </a:endParaRPr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7" action="ppaction://hlinksldjump"/>
              </a:rPr>
              <a:t>Пестравский</a:t>
            </a:r>
            <a:r>
              <a:rPr lang="ru-RU" altLang="ru-RU" dirty="0">
                <a:hlinkClick r:id="rId7" action="ppaction://hlinksldjump"/>
              </a:rPr>
              <a:t> государственный техникум имени Героя Социалистического Труда Анатолия Устиновича Сычёва»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endParaRPr lang="en-US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050653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34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7755" y="2713553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Поволжское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Новокуйбышевский</a:t>
            </a:r>
            <a:r>
              <a:rPr lang="ru-RU" altLang="ru-RU" dirty="0">
                <a:hlinkClick r:id="rId2" action="ppaction://hlinksldjump"/>
              </a:rPr>
              <a:t> гуманитарно-технологический колледж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Юго-Восточное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</a:t>
            </a:r>
            <a:r>
              <a:rPr lang="ru-RU" altLang="ru-RU" dirty="0" err="1" smtClean="0">
                <a:hlinkClick r:id="rId3" action="ppaction://hlinksldjump"/>
              </a:rPr>
              <a:t>Нефтегорский</a:t>
            </a:r>
            <a:r>
              <a:rPr lang="ru-RU" altLang="ru-RU" dirty="0" smtClean="0">
                <a:hlinkClick r:id="rId3" action="ppaction://hlinksldjump"/>
              </a:rPr>
              <a:t> </a:t>
            </a:r>
            <a:r>
              <a:rPr lang="ru-RU" altLang="ru-RU" dirty="0">
                <a:hlinkClick r:id="rId3" action="ppaction://hlinksldjump"/>
              </a:rPr>
              <a:t>государственный </a:t>
            </a:r>
            <a:r>
              <a:rPr lang="ru-RU" altLang="ru-RU" dirty="0" smtClean="0">
                <a:hlinkClick r:id="rId3" action="ppaction://hlinksldjump"/>
              </a:rPr>
              <a:t>техникум»</a:t>
            </a:r>
            <a:endParaRPr lang="en-US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endParaRPr lang="ru-RU" altLang="ru-RU" dirty="0" smtClean="0"/>
          </a:p>
          <a:p>
            <a:pPr eaLnBrk="0" hangingPunct="0"/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149994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19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1190" y="195648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 smtClean="0">
              <a:hlinkClick r:id="rId2" action="ppaction://hlinksldjump"/>
            </a:endParaRPr>
          </a:p>
          <a:p>
            <a:pPr eaLnBrk="0" hangingPunct="0"/>
            <a:r>
              <a:rPr lang="ru-RU" dirty="0" smtClean="0">
                <a:hlinkClick r:id="rId2" action="ppaction://hlinksldjump"/>
              </a:rPr>
              <a:t>государственное автономное профессиональное образовательное учреждение Самарской области "Самарский государственный колледж " 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 smtClean="0">
                <a:hlinkClick r:id="rId3" action="ppaction://hlinksldjump"/>
              </a:rPr>
              <a:t>государственное бюджетное профессиональное образовательное учреждение «Самарский медицинский колледж им. </a:t>
            </a:r>
            <a:r>
              <a:rPr lang="ru-RU" dirty="0" err="1" smtClean="0">
                <a:hlinkClick r:id="rId3" action="ppaction://hlinksldjump"/>
              </a:rPr>
              <a:t>Н.Ляпиной</a:t>
            </a:r>
            <a:r>
              <a:rPr lang="ru-RU" dirty="0" smtClean="0">
                <a:hlinkClick r:id="rId3" action="ppaction://hlinksldjump"/>
              </a:rPr>
              <a:t>» </a:t>
            </a:r>
            <a:endParaRPr lang="ru-RU" dirty="0" smtClean="0"/>
          </a:p>
          <a:p>
            <a:pPr eaLnBrk="0" hangingPunct="0"/>
            <a:r>
              <a:rPr lang="ru-RU" dirty="0" err="1" smtClean="0">
                <a:hlinkClick r:id="rId4" action="ppaction://hlinksldjump"/>
              </a:rPr>
              <a:t>Безенчукский</a:t>
            </a:r>
            <a:r>
              <a:rPr lang="ru-RU" dirty="0" smtClean="0">
                <a:hlinkClick r:id="rId4" action="ppaction://hlinksldjump"/>
              </a:rPr>
              <a:t> филиал</a:t>
            </a:r>
            <a:endParaRPr 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 smtClean="0">
                <a:hlinkClick r:id="rId5" action="ppaction://hlinksldjump"/>
              </a:rPr>
              <a:t>им.Н.Д.Кузнецова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dirty="0" err="1" smtClean="0">
                <a:hlinkClick r:id="rId6" action="ppaction://hlinksldjump"/>
              </a:rPr>
              <a:t>Е.В.Золотухина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119336" y="1004769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88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0889" y="2202210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бюджетное </a:t>
            </a:r>
            <a:r>
              <a:rPr lang="ru-RU" altLang="ru-RU" dirty="0">
                <a:hlinkClick r:id="rId3" action="ppaction://hlinksldjump"/>
              </a:rPr>
              <a:t>профессиональное образовательное учреждение Самарской области «</a:t>
            </a:r>
            <a:r>
              <a:rPr lang="ru-RU" altLang="ru-RU" dirty="0" smtClean="0">
                <a:hlinkClick r:id="rId3" action="ppaction://hlinksldjump"/>
              </a:rPr>
              <a:t>Самарское музыкальное училище им. </a:t>
            </a:r>
            <a:r>
              <a:rPr lang="ru-RU" altLang="ru-RU" dirty="0" err="1" smtClean="0">
                <a:hlinkClick r:id="rId3" action="ppaction://hlinksldjump"/>
              </a:rPr>
              <a:t>Д.Г.Шаталова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автономное профессиональное образовательное учреждение Самарской области «Самарский металлургический колледж»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19336" y="1004769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95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5360" y="1196752"/>
            <a:ext cx="113772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этом справочнике мы собрали для Вас информацию о профессиях и специальностях, доступных для получения инвалидами и лицами с ОВЗ в профессиональных образовательных организациях Самарской области. </a:t>
            </a:r>
          </a:p>
          <a:p>
            <a:endParaRPr lang="ru-RU" dirty="0" smtClean="0"/>
          </a:p>
          <a:p>
            <a:r>
              <a:rPr lang="ru-RU" dirty="0" smtClean="0"/>
              <a:t>Справочник поможет Вам быстро и легко найти колледж или техникум, который готовит специалистов по востребованным на рынке труда Самарской области профессиям с учетом индивидуальных особенностей, функциональных ограничений и категорий  ограниченных возможностей для получения профессионального образования.</a:t>
            </a:r>
          </a:p>
          <a:p>
            <a:endParaRPr lang="ru-RU" dirty="0" smtClean="0"/>
          </a:p>
          <a:p>
            <a:r>
              <a:rPr lang="ru-RU" dirty="0" smtClean="0"/>
              <a:t>Перейдя на страницу выбранной Вами профессиональной образовательной организации, Вы сможете получить более подробную информацию о ней, воспользовавшись размещенным на каждой странице </a:t>
            </a:r>
            <a:r>
              <a:rPr lang="en-US" dirty="0" err="1" smtClean="0"/>
              <a:t>qr</a:t>
            </a:r>
            <a:r>
              <a:rPr lang="ru-RU" dirty="0" smtClean="0"/>
              <a:t>-кодом. </a:t>
            </a:r>
          </a:p>
          <a:p>
            <a:endParaRPr lang="ru-RU" dirty="0" smtClean="0"/>
          </a:p>
          <a:p>
            <a:r>
              <a:rPr lang="ru-RU" dirty="0" smtClean="0"/>
              <a:t>Желаем Вам успешного выбора будущей профессии, и хотим напомнить, что при выборе Вам нужно обязательно учитывать рекомендации, содержащиеся в индивидуальной программе реабилитации и </a:t>
            </a:r>
            <a:r>
              <a:rPr lang="ru-RU" dirty="0" err="1" smtClean="0"/>
              <a:t>абилитации</a:t>
            </a:r>
            <a:r>
              <a:rPr lang="ru-RU" dirty="0" smtClean="0"/>
              <a:t> инвалида (ИПРА) и/или в заключении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комиссии. </a:t>
            </a:r>
          </a:p>
          <a:p>
            <a:endParaRPr lang="ru-RU" dirty="0" smtClean="0"/>
          </a:p>
          <a:p>
            <a:r>
              <a:rPr lang="ru-RU" dirty="0" smtClean="0"/>
              <a:t>Уверены, Вы найдете себе место учебы по душе!     </a:t>
            </a:r>
          </a:p>
          <a:p>
            <a:pPr algn="ctr"/>
            <a:r>
              <a:rPr lang="ru-RU" dirty="0" smtClean="0"/>
              <a:t>УДАЧИ!!!</a:t>
            </a:r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Уважаемые друзья!</a:t>
            </a:r>
            <a:endParaRPr lang="en-US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0187" y="2142504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«Самарское </a:t>
            </a:r>
            <a:r>
              <a:rPr lang="ru-RU" altLang="ru-RU" dirty="0">
                <a:hlinkClick r:id="rId2" action="ppaction://hlinksldjump"/>
              </a:rPr>
              <a:t>художественное училище имени К.С. </a:t>
            </a:r>
            <a:r>
              <a:rPr lang="ru-RU" altLang="ru-RU" dirty="0" smtClean="0">
                <a:hlinkClick r:id="rId2" action="ppaction://hlinksldjump"/>
              </a:rPr>
              <a:t>Петрова-Водкина»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«Самарский </a:t>
            </a:r>
            <a:r>
              <a:rPr lang="ru-RU" altLang="ru-RU" dirty="0" err="1">
                <a:hlinkClick r:id="rId3" action="ppaction://hlinksldjump"/>
              </a:rPr>
              <a:t>торгово</a:t>
            </a:r>
            <a:r>
              <a:rPr lang="ru-RU" altLang="ru-RU" dirty="0">
                <a:hlinkClick r:id="rId3" action="ppaction://hlinksldjump"/>
              </a:rPr>
              <a:t> - экономический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«Самарский </a:t>
            </a:r>
            <a:r>
              <a:rPr lang="ru-RU" altLang="ru-RU" dirty="0">
                <a:hlinkClick r:id="rId4" action="ppaction://hlinksldjump"/>
              </a:rPr>
              <a:t>техникум промышленных </a:t>
            </a:r>
            <a:r>
              <a:rPr lang="ru-RU" altLang="ru-RU" dirty="0" smtClean="0">
                <a:hlinkClick r:id="rId4" action="ppaction://hlinksldjump"/>
              </a:rPr>
              <a:t>технологий»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«Поволжский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 smtClean="0">
              <a:hlinkClick r:id="rId6" action="ppaction://hlinksldjump"/>
            </a:endParaRPr>
          </a:p>
          <a:p>
            <a:pPr eaLnBrk="0" hangingPunct="0"/>
            <a:endParaRPr lang="ru-RU" altLang="ru-RU" dirty="0" smtClean="0"/>
          </a:p>
          <a:p>
            <a:pPr eaLnBrk="0" hangingPunct="0"/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119336" y="875071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02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36" y="212950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государственное </a:t>
            </a:r>
            <a:r>
              <a:rPr lang="ru-RU" altLang="ru-RU" dirty="0">
                <a:cs typeface="Arial" panose="020B0604020202020204" pitchFamily="34" charset="0"/>
                <a:hlinkClick r:id="rId2" action="ppaction://hlinksldjump"/>
              </a:rPr>
              <a:t>автономное профессиональное образовательное учреждение Самарской области </a:t>
            </a:r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«Тольяттинский </a:t>
            </a:r>
            <a:r>
              <a:rPr lang="ru-RU" altLang="ru-RU" dirty="0">
                <a:cs typeface="Arial" panose="020B0604020202020204" pitchFamily="34" charset="0"/>
                <a:hlinkClick r:id="rId2" action="ppaction://hlinksldjump"/>
              </a:rPr>
              <a:t>электротехнический </a:t>
            </a:r>
            <a:r>
              <a:rPr lang="ru-RU" altLang="ru-RU" dirty="0" smtClean="0">
                <a:cs typeface="Arial" panose="020B0604020202020204" pitchFamily="34" charset="0"/>
                <a:hlinkClick r:id="rId2" action="ppaction://hlinksldjump"/>
              </a:rPr>
              <a:t>техникум»</a:t>
            </a:r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endParaRPr lang="ru-RU" altLang="ru-RU" dirty="0" smtClean="0">
              <a:cs typeface="Arial" panose="020B06040202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«Тольяттинский социально-экономический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</a:t>
            </a:r>
            <a:r>
              <a:rPr lang="ru-RU" altLang="ru-RU" dirty="0" smtClean="0">
                <a:hlinkClick r:id="rId5" action="ppaction://hlinksldjump"/>
              </a:rPr>
              <a:t>«Тольяттинский </a:t>
            </a:r>
            <a:r>
              <a:rPr lang="ru-RU" altLang="ru-RU" dirty="0">
                <a:hlinkClick r:id="rId5" action="ppaction://hlinksldjump"/>
              </a:rPr>
              <a:t>социально-педагогический </a:t>
            </a:r>
            <a:r>
              <a:rPr lang="ru-RU" altLang="ru-RU" dirty="0" smtClean="0">
                <a:hlinkClick r:id="rId5" action="ppaction://hlinksldjump"/>
              </a:rPr>
              <a:t>колледж»</a:t>
            </a:r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083295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19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2544" y="1864912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«Тольяттинский </a:t>
            </a:r>
            <a:r>
              <a:rPr lang="ru-RU" altLang="ru-RU" dirty="0">
                <a:hlinkClick r:id="rId2" action="ppaction://hlinksldjump"/>
              </a:rPr>
              <a:t>медицинский </a:t>
            </a:r>
            <a:r>
              <a:rPr lang="ru-RU" altLang="ru-RU" dirty="0" smtClean="0">
                <a:hlinkClick r:id="rId2" action="ppaction://hlinksldjump"/>
              </a:rPr>
              <a:t>колледж» </a:t>
            </a:r>
            <a:endParaRPr lang="ru-RU" altLang="ru-RU" dirty="0" smtClean="0"/>
          </a:p>
          <a:p>
            <a:pPr eaLnBrk="0" hangingPunct="0"/>
            <a:r>
              <a:rPr lang="ru-RU" altLang="ru-RU" dirty="0" err="1" smtClean="0">
                <a:hlinkClick r:id="rId3" action="ppaction://hlinksldjump"/>
              </a:rPr>
              <a:t>Шенталинский</a:t>
            </a:r>
            <a:r>
              <a:rPr lang="ru-RU" altLang="ru-RU" dirty="0" smtClean="0">
                <a:hlinkClick r:id="rId3" action="ppaction://hlinksldjump"/>
              </a:rPr>
              <a:t> филиал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«Колледж </a:t>
            </a:r>
            <a:r>
              <a:rPr lang="ru-RU" altLang="ru-RU" dirty="0">
                <a:hlinkClick r:id="rId4" action="ppaction://hlinksldjump"/>
              </a:rPr>
              <a:t>гуманитарных и социально-педагогических дисциплин имени Святителя Алексия, Митрополита Московского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altLang="ru-RU" dirty="0" err="1">
                <a:hlinkClick r:id="rId5" action="ppaction://hlinksldjump"/>
              </a:rPr>
              <a:t>г.Тольятти</a:t>
            </a:r>
            <a:r>
              <a:rPr lang="ru-RU" altLang="ru-RU" dirty="0">
                <a:hlinkClick r:id="rId5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latin typeface="Arial Black" panose="020B0A04020102020204" pitchFamily="34" charset="0"/>
              </a:rPr>
              <a:t>Центральное 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</a:t>
            </a:r>
            <a:r>
              <a:rPr lang="ru-RU" altLang="ru-RU" dirty="0">
                <a:hlinkClick r:id="rId6" action="ppaction://hlinksldjump"/>
              </a:rPr>
              <a:t>автономное профессиональное образовательное учреждение Самарской области «Жигулевский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833" y="928183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03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2927" y="2014825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 smtClean="0">
                <a:hlinkClick r:id="rId2" action="ppaction://hlinksldjump"/>
              </a:rPr>
              <a:t>государственное </a:t>
            </a:r>
            <a:r>
              <a:rPr 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</a:t>
            </a:r>
            <a:br>
              <a:rPr lang="ru-RU" dirty="0">
                <a:hlinkClick r:id="rId2" action="ppaction://hlinksldjump"/>
              </a:rPr>
            </a:br>
            <a:r>
              <a:rPr lang="ru-RU" dirty="0" smtClean="0">
                <a:hlinkClick r:id="rId2" action="ppaction://hlinksldjump"/>
              </a:rPr>
              <a:t>«</a:t>
            </a:r>
            <a:r>
              <a:rPr lang="ru-RU" dirty="0" err="1" smtClean="0">
                <a:hlinkClick r:id="rId2" action="ppaction://hlinksldjump"/>
              </a:rPr>
              <a:t>Сызранский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ru-RU" dirty="0">
                <a:hlinkClick r:id="rId2" action="ppaction://hlinksldjump"/>
              </a:rPr>
              <a:t>колледж искусств и культуры </a:t>
            </a:r>
            <a:r>
              <a:rPr lang="ru-RU" dirty="0" err="1" smtClean="0">
                <a:hlinkClick r:id="rId2" action="ppaction://hlinksldjump"/>
              </a:rPr>
              <a:t>им.О.Н.Носцовой</a:t>
            </a:r>
            <a:r>
              <a:rPr lang="ru-RU" dirty="0" smtClean="0">
                <a:hlinkClick r:id="rId2" action="ppaction://hlinksldjump"/>
              </a:rPr>
              <a:t>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dirty="0" smtClean="0">
                <a:hlinkClick r:id="rId3" action="ppaction://hlinksldjump"/>
              </a:rPr>
              <a:t>«</a:t>
            </a:r>
            <a:r>
              <a:rPr lang="ru-RU" dirty="0" err="1" smtClean="0">
                <a:hlinkClick r:id="rId3" action="ppaction://hlinksldjump"/>
              </a:rPr>
              <a:t>Сызранский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>
                <a:hlinkClick r:id="rId3" action="ppaction://hlinksldjump"/>
              </a:rPr>
              <a:t>медико-гуманитарный </a:t>
            </a:r>
            <a:r>
              <a:rPr lang="ru-RU" dirty="0" smtClean="0">
                <a:hlinkClick r:id="rId3" action="ppaction://hlinksldjump"/>
              </a:rPr>
              <a:t>колледж»</a:t>
            </a:r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Сызранский</a:t>
            </a:r>
            <a:r>
              <a:rPr lang="ru-RU" altLang="ru-RU" dirty="0" smtClean="0">
                <a:hlinkClick r:id="rId4" action="ppaction://hlinksldjump"/>
              </a:rPr>
              <a:t> </a:t>
            </a:r>
            <a:r>
              <a:rPr lang="ru-RU" altLang="ru-RU" dirty="0">
                <a:hlinkClick r:id="rId4" action="ppaction://hlinksldjump"/>
              </a:rPr>
              <a:t>политехнический </a:t>
            </a:r>
            <a:r>
              <a:rPr lang="ru-RU" altLang="ru-RU" dirty="0" smtClean="0">
                <a:hlinkClick r:id="rId4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«Губернский </a:t>
            </a:r>
            <a:r>
              <a:rPr lang="ru-RU" altLang="ru-RU" dirty="0">
                <a:hlinkClick r:id="rId5" action="ppaction://hlinksldjump"/>
              </a:rPr>
              <a:t>колледж г. </a:t>
            </a:r>
            <a:r>
              <a:rPr lang="ru-RU" altLang="ru-RU" dirty="0" smtClean="0">
                <a:hlinkClick r:id="rId5" action="ppaction://hlinksldjump"/>
              </a:rPr>
              <a:t>Сызрани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6" action="ppaction://hlinksldjump"/>
            </a:endParaRPr>
          </a:p>
          <a:p>
            <a:pPr eaLnBrk="0" hangingPunct="0"/>
            <a:r>
              <a:rPr lang="ru-RU" altLang="ru-RU" dirty="0" smtClean="0">
                <a:hlinkClick r:id="rId7" action="ppaction://hlinksldjump"/>
              </a:rPr>
              <a:t>государственное </a:t>
            </a:r>
            <a:r>
              <a:rPr lang="ru-RU" altLang="ru-RU" dirty="0">
                <a:hlinkClick r:id="rId7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7" action="ppaction://hlinksldjump"/>
              </a:rPr>
              <a:t>«</a:t>
            </a:r>
            <a:r>
              <a:rPr lang="ru-RU" altLang="ru-RU" dirty="0" err="1" smtClean="0">
                <a:hlinkClick r:id="rId7" action="ppaction://hlinksldjump"/>
              </a:rPr>
              <a:t>Усольский</a:t>
            </a:r>
            <a:r>
              <a:rPr lang="ru-RU" altLang="ru-RU" dirty="0" smtClean="0">
                <a:hlinkClick r:id="rId7" action="ppaction://hlinksldjump"/>
              </a:rPr>
              <a:t> сельскохозяйственный техникум»</a:t>
            </a:r>
            <a:endParaRPr lang="ru-RU" altLang="ru-RU" dirty="0"/>
          </a:p>
          <a:p>
            <a:pPr eaLnBrk="0" hangingPunct="0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141025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95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573" y="1737233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Отрадненский</a:t>
            </a:r>
            <a:r>
              <a:rPr lang="ru-RU" altLang="ru-RU" dirty="0">
                <a:hlinkClick r:id="rId2" action="ppaction://hlinksldjump"/>
              </a:rPr>
              <a:t> нефтяной техникум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Юго-Западное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dirty="0" err="1">
                <a:hlinkClick r:id="rId3" action="ppaction://hlinksldjump"/>
              </a:rPr>
              <a:t>Колычева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«Чапаевский химико-технологический техникум»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</a:t>
            </a:r>
            <a:r>
              <a:rPr lang="ru-RU" altLang="ru-RU" dirty="0" err="1">
                <a:hlinkClick r:id="rId5" action="ppaction://hlinksldjump"/>
              </a:rPr>
              <a:t>професcиональное</a:t>
            </a:r>
            <a:r>
              <a:rPr lang="ru-RU" altLang="ru-RU" dirty="0">
                <a:hlinkClick r:id="rId5" action="ppaction://hlinksldjump"/>
              </a:rPr>
              <a:t>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Безенчукский</a:t>
            </a:r>
            <a:r>
              <a:rPr lang="ru-RU" altLang="ru-RU" dirty="0">
                <a:hlinkClick r:id="rId5" action="ppaction://hlinksldjump"/>
              </a:rPr>
              <a:t> аграрный техникум</a:t>
            </a:r>
            <a:r>
              <a:rPr lang="ru-RU" altLang="ru-RU" dirty="0" smtClean="0"/>
              <a:t>»</a:t>
            </a:r>
          </a:p>
          <a:p>
            <a:pPr eaLnBrk="0" hangingPunct="0"/>
            <a:endParaRPr lang="ru-RU" altLang="ru-RU" dirty="0">
              <a:hlinkClick r:id="rId6" action="ppaction://hlinksldjump"/>
            </a:endParaRPr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7" action="ppaction://hlinksldjump"/>
              </a:rPr>
              <a:t>Пестравский</a:t>
            </a:r>
            <a:r>
              <a:rPr lang="ru-RU" altLang="ru-RU" dirty="0">
                <a:hlinkClick r:id="rId7" action="ppaction://hlinksldjump"/>
              </a:rPr>
              <a:t> государственный техникум имени Героя Социалистического Труда Анатолия Устиновича Сычёва</a:t>
            </a:r>
            <a:r>
              <a:rPr lang="ru-RU" altLang="ru-RU" dirty="0" smtClean="0">
                <a:hlinkClick r:id="rId7" action="ppaction://hlinksldjump"/>
              </a:rPr>
              <a:t>»</a:t>
            </a:r>
            <a:endParaRPr lang="ru-RU" alt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822586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92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184949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368" y="2022753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dirty="0" err="1">
                <a:hlinkClick r:id="rId2" action="ppaction://hlinksldjump"/>
              </a:rPr>
              <a:t>Нефтегорский</a:t>
            </a:r>
            <a:r>
              <a:rPr lang="ru-RU" altLang="ru-RU" dirty="0">
                <a:hlinkClick r:id="rId2" action="ppaction://hlinksldjump"/>
              </a:rPr>
              <a:t> государственный техникум"</a:t>
            </a:r>
            <a:endParaRPr lang="en-US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«Сергиевский губернский </a:t>
            </a:r>
            <a:r>
              <a:rPr lang="ru-RU" altLang="ru-RU" dirty="0" smtClean="0">
                <a:hlinkClick r:id="rId3" action="ppaction://hlinksldjump"/>
              </a:rPr>
              <a:t>техникум»</a:t>
            </a:r>
            <a:endParaRPr lang="ru-RU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Северо-Восточное </a:t>
            </a:r>
            <a:r>
              <a:rPr lang="ru-RU" dirty="0" smtClean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ru-RU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5" action="ppaction://hlinksldjump"/>
              </a:rPr>
              <a:t>м.р</a:t>
            </a:r>
            <a:r>
              <a:rPr lang="ru-RU" altLang="ru-RU" dirty="0">
                <a:hlinkClick r:id="rId5" action="ppaction://hlinksldjump"/>
              </a:rPr>
              <a:t>. </a:t>
            </a:r>
            <a:r>
              <a:rPr lang="ru-RU" altLang="ru-RU" dirty="0" err="1" smtClean="0">
                <a:hlinkClick r:id="rId5" action="ppaction://hlinksldjump"/>
              </a:rPr>
              <a:t>Кошкинский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Поволжское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</a:t>
            </a:r>
            <a:r>
              <a:rPr lang="ru-RU" altLang="ru-RU" dirty="0">
                <a:hlinkClick r:id="rId6" action="ppaction://hlinksldjump"/>
              </a:rPr>
              <a:t>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6" action="ppaction://hlinksldjump"/>
              </a:rPr>
              <a:t>Новокуйбышевский</a:t>
            </a:r>
            <a:r>
              <a:rPr lang="ru-RU" altLang="ru-RU" dirty="0">
                <a:hlinkClick r:id="rId6" action="ppaction://hlinksldjump"/>
              </a:rPr>
              <a:t> гуманитарно-технологический колледж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908720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42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1190" y="220596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2" action="ppaction://hlinksldjump"/>
              </a:rPr>
              <a:t>им.Н.Д.Кузнецова</a:t>
            </a:r>
            <a:r>
              <a:rPr lang="ru-RU" altLang="ru-RU" dirty="0">
                <a:hlinkClick r:id="rId2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dirty="0" err="1">
                <a:hlinkClick r:id="rId3" action="ppaction://hlinksldjump"/>
              </a:rPr>
              <a:t>Е.В.Золотухина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«Самарский </a:t>
            </a:r>
            <a:r>
              <a:rPr lang="ru-RU" altLang="ru-RU" dirty="0">
                <a:hlinkClick r:id="rId4" action="ppaction://hlinksldjump"/>
              </a:rPr>
              <a:t>металлургический </a:t>
            </a:r>
            <a:r>
              <a:rPr lang="ru-RU" altLang="ru-RU" dirty="0" smtClean="0">
                <a:hlinkClick r:id="rId4" action="ppaction://hlinksldjump"/>
              </a:rPr>
              <a:t>колледж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63352" y="1093338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5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6115" y="2142903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«Самарский </a:t>
            </a:r>
            <a:r>
              <a:rPr lang="ru-RU" altLang="ru-RU" dirty="0" err="1">
                <a:hlinkClick r:id="rId3" action="ppaction://hlinksldjump"/>
              </a:rPr>
              <a:t>торгово</a:t>
            </a:r>
            <a:r>
              <a:rPr lang="ru-RU" altLang="ru-RU" dirty="0">
                <a:hlinkClick r:id="rId3" action="ppaction://hlinksldjump"/>
              </a:rPr>
              <a:t> - экономический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«Самарский </a:t>
            </a:r>
            <a:r>
              <a:rPr lang="ru-RU" altLang="ru-RU" dirty="0">
                <a:hlinkClick r:id="rId4" action="ppaction://hlinksldjump"/>
              </a:rPr>
              <a:t>техникум промышленных </a:t>
            </a:r>
            <a:r>
              <a:rPr lang="ru-RU" altLang="ru-RU" dirty="0" smtClean="0">
                <a:hlinkClick r:id="rId4" action="ppaction://hlinksldjump"/>
              </a:rPr>
              <a:t>технологий»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«Поволжский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 smtClean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106711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04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36" y="212950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</a:t>
            </a:r>
            <a:r>
              <a:rPr lang="ru-RU" altLang="ru-RU" dirty="0" smtClean="0">
                <a:hlinkClick r:id="rId3" action="ppaction://hlinksldjump"/>
              </a:rPr>
              <a:t>«Тольяттинский </a:t>
            </a:r>
            <a:r>
              <a:rPr lang="ru-RU" altLang="ru-RU" dirty="0">
                <a:hlinkClick r:id="rId3" action="ppaction://hlinksldjump"/>
              </a:rPr>
              <a:t>социально-педагогический </a:t>
            </a:r>
            <a:r>
              <a:rPr lang="ru-RU" altLang="ru-RU" dirty="0" smtClean="0">
                <a:hlinkClick r:id="rId3" action="ppaction://hlinksldjump"/>
              </a:rPr>
              <a:t>колледж»</a:t>
            </a:r>
            <a:r>
              <a:rPr lang="ru-RU" altLang="ru-RU" dirty="0">
                <a:hlinkClick r:id="rId3" action="ppaction://hlinksldjump"/>
              </a:rPr>
              <a:t> 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учреждение Самарской области «Колледж гуманитарных и социально-педагогических дисциплин имени Святителя Алексия, Митрополита Московского»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latin typeface="Arial Black" panose="020B0A04020102020204" pitchFamily="34" charset="0"/>
              </a:rPr>
              <a:t>Центральное 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автономное профессиональное образовательное учреждение Самарской области «Жигулевский государственный колледж</a:t>
            </a:r>
            <a:r>
              <a:rPr lang="ru-RU" altLang="ru-RU" dirty="0" smtClean="0">
                <a:hlinkClick r:id="rId5" action="ppaction://hlinksldjump"/>
              </a:rPr>
              <a:t>»</a:t>
            </a:r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072406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31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573" y="2112521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2" action="ppaction://hlinksldjump"/>
              </a:rPr>
              <a:t>«</a:t>
            </a:r>
            <a:r>
              <a:rPr lang="ru-RU" altLang="ru-RU" dirty="0" err="1" smtClean="0">
                <a:hlinkClick r:id="rId2" action="ppaction://hlinksldjump"/>
              </a:rPr>
              <a:t>Сызранский</a:t>
            </a:r>
            <a:r>
              <a:rPr lang="ru-RU" altLang="ru-RU" dirty="0" smtClean="0">
                <a:hlinkClick r:id="rId2" action="ppaction://hlinksldjump"/>
              </a:rPr>
              <a:t> </a:t>
            </a:r>
            <a:r>
              <a:rPr lang="ru-RU" altLang="ru-RU" dirty="0">
                <a:hlinkClick r:id="rId2" action="ppaction://hlinksldjump"/>
              </a:rPr>
              <a:t>политехнический </a:t>
            </a:r>
            <a:r>
              <a:rPr lang="ru-RU" altLang="ru-RU" dirty="0" smtClean="0">
                <a:hlinkClick r:id="rId2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«Губернский </a:t>
            </a:r>
            <a:r>
              <a:rPr lang="ru-RU" altLang="ru-RU" dirty="0">
                <a:hlinkClick r:id="rId3" action="ppaction://hlinksldjump"/>
              </a:rPr>
              <a:t>колледж г. </a:t>
            </a:r>
            <a:r>
              <a:rPr lang="ru-RU" altLang="ru-RU" dirty="0" smtClean="0">
                <a:hlinkClick r:id="rId3" action="ppaction://hlinksldjump"/>
              </a:rPr>
              <a:t>Сызрани»</a:t>
            </a:r>
            <a:endParaRPr lang="ru-RU" altLang="ru-RU" dirty="0" smtClean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Поволжское территориальное управление</a:t>
            </a:r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4" action="ppaction://hlinksldjump"/>
              </a:rPr>
              <a:t>Новокуйбышевский</a:t>
            </a:r>
            <a:r>
              <a:rPr lang="ru-RU" altLang="ru-RU" dirty="0">
                <a:hlinkClick r:id="rId4" action="ppaction://hlinksldjump"/>
              </a:rPr>
              <a:t> гуманитарно-технологический колледж»</a:t>
            </a:r>
            <a:endParaRPr lang="ru-RU" altLang="ru-RU" dirty="0"/>
          </a:p>
          <a:p>
            <a:pPr eaLnBrk="0" hangingPunct="0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144254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58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0269" y="1340768"/>
            <a:ext cx="11377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dirty="0" smtClean="0"/>
          </a:p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156" y="833596"/>
            <a:ext cx="7802864" cy="898935"/>
            <a:chOff x="3567200" y="1390999"/>
            <a:chExt cx="7570786" cy="898935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9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Text Box 45"/>
              <p:cNvSpPr txBox="1">
                <a:spLocks noChangeArrowheads="1"/>
              </p:cNvSpPr>
              <p:nvPr/>
            </p:nvSpPr>
            <p:spPr bwMode="gray">
              <a:xfrm>
                <a:off x="1741" y="1963"/>
                <a:ext cx="2468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1"/>
                    </a:solidFill>
                    <a:hlinkClick r:id="rId2" action="ppaction://hlinksldjump"/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8" name="Рисунок 7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18896" y="1619765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93026" y="1731980"/>
            <a:ext cx="7685310" cy="880502"/>
            <a:chOff x="3647728" y="2378006"/>
            <a:chExt cx="7685310" cy="880502"/>
          </a:xfrm>
        </p:grpSpPr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17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Text Box 50"/>
              <p:cNvSpPr txBox="1">
                <a:spLocks noChangeArrowheads="1"/>
              </p:cNvSpPr>
              <p:nvPr/>
            </p:nvSpPr>
            <p:spPr bwMode="gray">
              <a:xfrm>
                <a:off x="1742" y="1950"/>
                <a:ext cx="2160" cy="18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1"/>
                    </a:solidFill>
                    <a:hlinkClick r:id="rId4" action="ppaction://hlinksldjump"/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16" name="Рисунок 15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503487" y="2554187"/>
              <a:ext cx="668157" cy="592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93026" y="2615302"/>
            <a:ext cx="7685310" cy="907308"/>
            <a:chOff x="3643617" y="3272242"/>
            <a:chExt cx="7685310" cy="907308"/>
          </a:xfrm>
        </p:grpSpPr>
        <p:grpSp>
          <p:nvGrpSpPr>
            <p:cNvPr id="22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25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55"/>
              <p:cNvSpPr txBox="1">
                <a:spLocks noChangeArrowheads="1"/>
              </p:cNvSpPr>
              <p:nvPr/>
            </p:nvSpPr>
            <p:spPr bwMode="gray">
              <a:xfrm>
                <a:off x="1732" y="1931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1"/>
                    </a:solidFill>
                    <a:hlinkClick r:id="rId6" action="ppaction://hlinksldjump"/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24" name="Рисунок 23" descr="https://mo-strelna.ru/upload_files/pomosh/2.png"/>
            <p:cNvPicPr/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625857" y="3453773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120194" y="3582227"/>
            <a:ext cx="7747528" cy="1016262"/>
            <a:chOff x="3691848" y="4358707"/>
            <a:chExt cx="7747528" cy="1016262"/>
          </a:xfrm>
        </p:grpSpPr>
        <p:grpSp>
          <p:nvGrpSpPr>
            <p:cNvPr id="30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32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Text Box 60"/>
              <p:cNvSpPr txBox="1">
                <a:spLocks noChangeArrowheads="1"/>
              </p:cNvSpPr>
              <p:nvPr/>
            </p:nvSpPr>
            <p:spPr bwMode="gray">
              <a:xfrm>
                <a:off x="1702" y="1973"/>
                <a:ext cx="2268" cy="157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2">
                        <a:lumMod val="50000"/>
                      </a:schemeClr>
                    </a:solidFill>
                    <a:hlinkClick r:id="rId8" action="ppaction://hlinksldjump"/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31" name="Рисунок 30" descr="https://pandia.ru/text/80/648/images/img3_126.jp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04395" y="4628534"/>
              <a:ext cx="478790" cy="546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154623" y="4693040"/>
            <a:ext cx="7694397" cy="904796"/>
            <a:chOff x="3634530" y="3323666"/>
            <a:chExt cx="7694397" cy="904796"/>
          </a:xfrm>
        </p:grpSpPr>
        <p:grpSp>
          <p:nvGrpSpPr>
            <p:cNvPr id="38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42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Text Box 60"/>
              <p:cNvSpPr txBox="1">
                <a:spLocks noChangeArrowheads="1"/>
              </p:cNvSpPr>
              <p:nvPr/>
            </p:nvSpPr>
            <p:spPr bwMode="gray">
              <a:xfrm>
                <a:off x="1745" y="1936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1"/>
                    </a:solidFill>
                    <a:hlinkClick r:id="rId10" action="ppaction://hlinksldjump"/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40" name="Рисунок 39" descr="https://pandia.ru/text/80/648/images/img3_126.jpg"/>
              <p:cNvPicPr/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Группа 45"/>
          <p:cNvGrpSpPr/>
          <p:nvPr/>
        </p:nvGrpSpPr>
        <p:grpSpPr>
          <a:xfrm>
            <a:off x="154623" y="5635730"/>
            <a:ext cx="7715212" cy="906940"/>
            <a:chOff x="3586758" y="5466070"/>
            <a:chExt cx="7715212" cy="906940"/>
          </a:xfrm>
        </p:grpSpPr>
        <p:grpSp>
          <p:nvGrpSpPr>
            <p:cNvPr id="4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15212" cy="906940"/>
              <a:chOff x="1296" y="1824"/>
              <a:chExt cx="2980" cy="432"/>
            </a:xfrm>
            <a:solidFill>
              <a:srgbClr val="7030A0"/>
            </a:solidFill>
          </p:grpSpPr>
          <p:sp>
            <p:nvSpPr>
              <p:cNvPr id="49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Text Box 60">
                <a:hlinkClick r:id="rId12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1748" y="1943"/>
                <a:ext cx="2528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 smtClean="0">
                    <a:solidFill>
                      <a:schemeClr val="bg1"/>
                    </a:solidFill>
                    <a:hlinkClick r:id="rId12" action="ppaction://hlinksldjump"/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8" name="Рисунок 47" descr="https://pandia.ru/text/80/648/images/img3_126.jpg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682250" y="5697614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3" name="Нижний колонтитул 5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59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85119" y="2066176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Отрадненский</a:t>
            </a:r>
            <a:r>
              <a:rPr lang="ru-RU" altLang="ru-RU" dirty="0">
                <a:hlinkClick r:id="rId2" action="ppaction://hlinksldjump"/>
              </a:rPr>
              <a:t> нефтяной техникум</a:t>
            </a:r>
            <a:r>
              <a:rPr lang="ru-RU" altLang="ru-RU" dirty="0" smtClean="0">
                <a:hlinkClick r:id="rId2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Юго-Западное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dirty="0" err="1">
                <a:hlinkClick r:id="rId3" action="ppaction://hlinksldjump"/>
              </a:rPr>
              <a:t>Колычева</a:t>
            </a:r>
            <a:r>
              <a:rPr lang="ru-RU" altLang="ru-RU" dirty="0">
                <a:hlinkClick r:id="rId3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078136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32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184949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368" y="207331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 smtClean="0">
              <a:hlinkClick r:id="rId2" action="ppaction://hlinksldjump"/>
            </a:endParaRPr>
          </a:p>
          <a:p>
            <a:pPr eaLnBrk="0" hangingPunct="0"/>
            <a:r>
              <a:rPr lang="ru-RU" altLang="ru-RU" dirty="0" smtClean="0">
                <a:hlinkClick r:id="rId2" action="ppaction://hlinksldjump"/>
              </a:rPr>
              <a:t>государственное </a:t>
            </a:r>
            <a:r>
              <a:rPr lang="ru-RU" altLang="ru-RU" dirty="0">
                <a:hlinkClick r:id="rId2" action="ppaction://hlinksldjump"/>
              </a:rPr>
              <a:t>бюджетное профессиональное образовательное учреждение Самарской области «Сергиевский губернский </a:t>
            </a:r>
            <a:r>
              <a:rPr lang="ru-RU" altLang="ru-RU" dirty="0" smtClean="0">
                <a:hlinkClick r:id="rId2" action="ppaction://hlinksldjump"/>
              </a:rPr>
              <a:t>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endParaRPr lang="ru-RU" altLang="ru-RU" dirty="0" smtClean="0">
              <a:hlinkClick r:id="rId3" action="ppaction://hlinksldjump"/>
            </a:endParaRP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«Губернский колледж города Похвистнево»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4" action="ppaction://hlinksldjump"/>
              </a:rPr>
              <a:t>м.р</a:t>
            </a:r>
            <a:r>
              <a:rPr lang="ru-RU" altLang="ru-RU" dirty="0">
                <a:hlinkClick r:id="rId4" action="ppaction://hlinksldjump"/>
              </a:rPr>
              <a:t>. </a:t>
            </a:r>
            <a:r>
              <a:rPr lang="ru-RU" altLang="ru-RU" dirty="0" err="1" smtClean="0">
                <a:hlinkClick r:id="rId4" action="ppaction://hlinksldjump"/>
              </a:rPr>
              <a:t>Кошкинский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3352" y="1141288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59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07573" y="2084410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alt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«Поволжский государственный колледж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«Самарское </a:t>
            </a:r>
            <a:r>
              <a:rPr lang="ru-RU" altLang="ru-RU" dirty="0">
                <a:hlinkClick r:id="rId5" action="ppaction://hlinksldjump"/>
              </a:rPr>
              <a:t>художественное училище имени К.С. </a:t>
            </a:r>
            <a:r>
              <a:rPr lang="ru-RU" altLang="ru-RU" dirty="0" smtClean="0">
                <a:hlinkClick r:id="rId5" action="ppaction://hlinksldjump"/>
              </a:rPr>
              <a:t>Петрова-Водкина»</a:t>
            </a:r>
            <a:endParaRPr lang="ru-RU" alt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43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07573" y="2084410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Тольттинское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автономное профессиональное образовательное учреждение среднего профессионального образования </a:t>
            </a:r>
            <a:r>
              <a:rPr lang="ru-RU" altLang="ru-RU" dirty="0" smtClean="0">
                <a:hlinkClick r:id="rId3" action="ppaction://hlinksldjump"/>
              </a:rPr>
              <a:t>«Тольяттинский </a:t>
            </a:r>
            <a:r>
              <a:rPr lang="ru-RU" altLang="ru-RU" dirty="0">
                <a:hlinkClick r:id="rId3" action="ppaction://hlinksldjump"/>
              </a:rPr>
              <a:t>социально-педагогический </a:t>
            </a:r>
            <a:r>
              <a:rPr lang="ru-RU" altLang="ru-RU" dirty="0" smtClean="0">
                <a:hlinkClick r:id="rId3" action="ppaction://hlinksldjump"/>
              </a:rPr>
              <a:t>колледж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altLang="ru-RU" dirty="0" err="1">
                <a:hlinkClick r:id="rId4" action="ppaction://hlinksldjump"/>
              </a:rPr>
              <a:t>г.Тольятти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</a:t>
            </a:r>
            <a:r>
              <a:rPr lang="ru-RU" altLang="ru-RU" dirty="0" smtClean="0">
                <a:hlinkClick r:id="rId5" action="ppaction://hlinksldjump"/>
              </a:rPr>
              <a:t>Московского»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«Тольяттинский социально-экономический колледж»</a:t>
            </a:r>
            <a:endParaRPr lang="en-US" alt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85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07573" y="2265054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Отрадненский</a:t>
            </a:r>
            <a:r>
              <a:rPr lang="ru-RU" altLang="ru-RU" dirty="0">
                <a:hlinkClick r:id="rId3" action="ppaction://hlinksldjump"/>
              </a:rPr>
              <a:t> нефтяной техникум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Юго-Западное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</a:t>
            </a:r>
            <a:r>
              <a:rPr lang="ru-RU" dirty="0" smtClean="0">
                <a:latin typeface="Arial Black" panose="020B0A04020102020204" pitchFamily="34" charset="0"/>
              </a:rPr>
              <a:t>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>
                <a:hlinkClick r:id="rId4" action="ppaction://hlinksldjump"/>
              </a:rPr>
              <a:t>Чапаевский губернский колледж им. О. </a:t>
            </a:r>
            <a:r>
              <a:rPr lang="ru-RU" altLang="ru-RU" dirty="0" err="1">
                <a:hlinkClick r:id="rId4" action="ppaction://hlinksldjump"/>
              </a:rPr>
              <a:t>Колычева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30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3202575" y="1421933"/>
            <a:ext cx="8798080" cy="176441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06867" y="189562"/>
            <a:ext cx="9215974" cy="900113"/>
          </a:xfrm>
        </p:spPr>
        <p:txBody>
          <a:bodyPr/>
          <a:lstStyle/>
          <a:p>
            <a:pPr algn="l"/>
            <a:r>
              <a:rPr lang="ru-RU" sz="2000" dirty="0"/>
              <a:t>Государственное бюджетное профессиональное образовательное учреждение Самарской </a:t>
            </a:r>
            <a:r>
              <a:rPr lang="ru-RU" sz="2000" dirty="0" smtClean="0"/>
              <a:t>области</a:t>
            </a:r>
            <a:br>
              <a:rPr lang="ru-RU" sz="2000" dirty="0" smtClean="0"/>
            </a:br>
            <a:r>
              <a:rPr lang="ru-RU" sz="2000" dirty="0" smtClean="0"/>
              <a:t>"</a:t>
            </a:r>
            <a:r>
              <a:rPr lang="ru-RU" sz="2000" dirty="0" err="1"/>
              <a:t>Сызранский</a:t>
            </a:r>
            <a:r>
              <a:rPr lang="ru-RU" sz="2000" dirty="0"/>
              <a:t> колледж искусств и культуры </a:t>
            </a:r>
            <a:r>
              <a:rPr lang="ru-RU" sz="2000" dirty="0" err="1"/>
              <a:t>им.О.Н.Носцовой</a:t>
            </a:r>
            <a:r>
              <a:rPr lang="ru-RU" sz="2000" dirty="0"/>
              <a:t>" </a:t>
            </a:r>
            <a:endParaRPr lang="en-US" alt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246465" y="1653645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 (по отраслям) 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3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 </a:t>
            </a:r>
            <a:r>
              <a:rPr lang="ru-RU" sz="1600" dirty="0">
                <a:latin typeface="Arial Black" panose="020B0A04020102020204" pitchFamily="34" charset="0"/>
              </a:rPr>
              <a:t>Декоративно-прикладное искусство и народные промыслы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(</a:t>
            </a:r>
            <a:r>
              <a:rPr lang="ru-RU" sz="1600" dirty="0">
                <a:latin typeface="Arial Black" panose="020B0A04020102020204" pitchFamily="34" charset="0"/>
              </a:rPr>
              <a:t>по видам)</a:t>
            </a:r>
            <a:r>
              <a:rPr lang="ru-RU" sz="1600" dirty="0"/>
              <a:t> </a:t>
            </a:r>
            <a:endParaRPr lang="ru-RU" sz="1600" dirty="0" smtClean="0"/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703513" y="1340768"/>
            <a:ext cx="173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Логотип ПОО</a:t>
            </a:r>
            <a:endParaRPr lang="en-US" alt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6867" y="6424793"/>
            <a:ext cx="1202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chemeClr val="bg1"/>
                </a:solidFill>
              </a:rPr>
              <a:t>446001, Самарская область, </a:t>
            </a:r>
            <a:r>
              <a:rPr lang="ru-RU" dirty="0" err="1">
                <a:solidFill>
                  <a:schemeClr val="bg1"/>
                </a:solidFill>
              </a:rPr>
              <a:t>г.Сызрань</a:t>
            </a:r>
            <a:r>
              <a:rPr lang="ru-RU" dirty="0">
                <a:solidFill>
                  <a:schemeClr val="bg1"/>
                </a:solidFill>
              </a:rPr>
              <a:t>, Лодочный пер., </a:t>
            </a:r>
            <a:r>
              <a:rPr lang="ru-RU" dirty="0" smtClean="0">
                <a:solidFill>
                  <a:schemeClr val="bg1"/>
                </a:solidFill>
              </a:rPr>
              <a:t>22    тел.  +</a:t>
            </a:r>
            <a:r>
              <a:rPr lang="ru-RU" dirty="0">
                <a:solidFill>
                  <a:schemeClr val="bg1"/>
                </a:solidFill>
              </a:rPr>
              <a:t>7 846 498-45-07 </a:t>
            </a:r>
            <a:endParaRPr lang="en-US" alt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2597" y="1525434"/>
            <a:ext cx="2254696" cy="1825154"/>
            <a:chOff x="2838100" y="1507418"/>
            <a:chExt cx="2254696" cy="1825154"/>
          </a:xfrm>
        </p:grpSpPr>
        <p:sp>
          <p:nvSpPr>
            <p:cNvPr id="8910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8910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0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0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1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9126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0" name="Picture 2" descr="http://qrcoder.ru/code/?https%3A%2F%2Fszr-coll-isk.ru%2Fapplicants%2Fthe_admissions_committee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37892"/>
            <a:ext cx="851783" cy="8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434748" y="3790195"/>
            <a:ext cx="2345741" cy="1825154"/>
            <a:chOff x="3330087" y="1478958"/>
            <a:chExt cx="2345741" cy="1825154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4" name="Рисунок 53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9" name="Прямоугольник 58"/>
          <p:cNvSpPr/>
          <p:nvPr/>
        </p:nvSpPr>
        <p:spPr>
          <a:xfrm>
            <a:off x="3301626" y="3716435"/>
            <a:ext cx="85462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53.02.03 </a:t>
            </a:r>
            <a:r>
              <a:rPr lang="ru-RU" sz="1600" dirty="0">
                <a:latin typeface="Arial Black" panose="020B0A04020102020204" pitchFamily="34" charset="0"/>
              </a:rPr>
              <a:t>Инструментальное исполнительство (по видам </a:t>
            </a:r>
            <a:r>
              <a:rPr lang="ru-RU" sz="1600" dirty="0" smtClean="0">
                <a:latin typeface="Arial Black" panose="020B0A04020102020204" pitchFamily="34" charset="0"/>
              </a:rPr>
              <a:t>инструментов)</a:t>
            </a:r>
            <a:endParaRPr lang="ru-RU" sz="1600" b="1" dirty="0" smtClean="0"/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</a:t>
            </a:r>
            <a:r>
              <a:rPr lang="ru-RU" sz="1600" dirty="0">
                <a:latin typeface="Arial Black" panose="020B0A04020102020204" pitchFamily="34" charset="0"/>
              </a:rPr>
              <a:t>Дизайн (по отраслям)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 </a:t>
            </a:r>
            <a:r>
              <a:rPr lang="ru-RU" sz="1600" dirty="0">
                <a:latin typeface="Arial Black" panose="020B0A04020102020204" pitchFamily="34" charset="0"/>
              </a:rPr>
              <a:t>Декоративно-прикладное искусство и народные промыслы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(</a:t>
            </a:r>
            <a:r>
              <a:rPr lang="ru-RU" sz="1600" dirty="0">
                <a:latin typeface="Arial Black" panose="020B0A04020102020204" pitchFamily="34" charset="0"/>
              </a:rPr>
              <a:t>по видам)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3163808" y="3466680"/>
            <a:ext cx="8856219" cy="246089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5116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"Самарский металлургический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6550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443035, г.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Самара ,ул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 Нагорная, дом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128   тел.  </a:t>
            </a:r>
            <a:r>
              <a:rPr lang="en-US" altLang="ru-RU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en-US" altLang="ru-RU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7 846 956-54-47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452229" y="1595834"/>
            <a:ext cx="2327552" cy="1825154"/>
            <a:chOff x="2838100" y="1532087"/>
            <a:chExt cx="2327552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47" y="1749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23652" y="4144776"/>
            <a:ext cx="2345741" cy="1825154"/>
            <a:chOff x="3330087" y="1478958"/>
            <a:chExt cx="2345741" cy="1825154"/>
          </a:xfrm>
        </p:grpSpPr>
        <p:sp>
          <p:nvSpPr>
            <p:cNvPr id="6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2" name="Picture 4" descr="http://qrcoder.ru/code/?https%3A%2F%2Fcamek.ru%2Findex.php%2Fabiturientu%2Fsvedeniya-o-nabore-abiturientov-s-invalidnostyu-i-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76" y="22240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988795" y="1854635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</a:t>
            </a:r>
            <a:r>
              <a:rPr lang="ru-RU" sz="1600" dirty="0">
                <a:latin typeface="Arial Black" panose="020B0A04020102020204" pitchFamily="34" charset="0"/>
              </a:rPr>
              <a:t>Социальная </a:t>
            </a:r>
            <a:r>
              <a:rPr lang="ru-RU" sz="1600" dirty="0" smtClean="0">
                <a:latin typeface="Arial Black" panose="020B0A04020102020204" pitchFamily="34" charset="0"/>
              </a:rPr>
              <a:t>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2907477" y="4387562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</a:t>
            </a:r>
            <a:r>
              <a:rPr lang="ru-RU" sz="1600" dirty="0">
                <a:latin typeface="Arial Black" panose="020B0A04020102020204" pitchFamily="34" charset="0"/>
              </a:rPr>
              <a:t>Социальная </a:t>
            </a:r>
            <a:r>
              <a:rPr lang="ru-RU" sz="1600" dirty="0" smtClean="0">
                <a:latin typeface="Arial Black" panose="020B0A04020102020204" pitchFamily="34" charset="0"/>
              </a:rPr>
              <a:t>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2779781" y="4063439"/>
            <a:ext cx="8660035" cy="198782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2885591" y="1427150"/>
            <a:ext cx="8539001" cy="200578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6014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"Самарский металлургический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787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443035, г.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 ,ул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Нагорная, дом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128    тел.  </a:t>
            </a:r>
            <a:r>
              <a:rPr lang="en-US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+</a:t>
            </a:r>
            <a:r>
              <a:rPr lang="en-US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7 846 956-54-47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qrcoder.ru/code/?https%3A%2F%2Fcamek.ru%2Findex.php%2Fabiturientu%2Fsvedeniya-o-nabore-abiturientov-s-invalidnostyu-i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76" y="22240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825955" y="2339528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</a:t>
            </a:r>
            <a:r>
              <a:rPr lang="ru-RU" sz="1600" dirty="0" smtClean="0">
                <a:latin typeface="Arial Black" panose="020B0A04020102020204" pitchFamily="34" charset="0"/>
              </a:rPr>
              <a:t>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43.01.09 </a:t>
            </a:r>
            <a:r>
              <a:rPr lang="ru-RU" sz="1600" dirty="0">
                <a:latin typeface="Arial Black" panose="020B0A04020102020204" pitchFamily="34" charset="0"/>
              </a:rPr>
              <a:t>Повар, </a:t>
            </a:r>
            <a:r>
              <a:rPr lang="ru-RU" sz="1600" dirty="0" smtClean="0">
                <a:latin typeface="Arial Black" panose="020B0A04020102020204" pitchFamily="34" charset="0"/>
              </a:rPr>
              <a:t>кондитер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335360" y="2140642"/>
            <a:ext cx="2254696" cy="1825154"/>
            <a:chOff x="2838100" y="1507418"/>
            <a:chExt cx="2254696" cy="1825154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0" name="Рисунок 29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2572418" y="1969343"/>
            <a:ext cx="8856219" cy="28998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2329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</a:t>
            </a:r>
            <a:r>
              <a:rPr lang="ru-RU" altLang="ru-RU" sz="2000" dirty="0" err="1"/>
              <a:t>Новокуйбышевский</a:t>
            </a:r>
            <a:r>
              <a:rPr lang="ru-RU" altLang="ru-RU" sz="2000" dirty="0"/>
              <a:t> гуманитарно-технологический колледж"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17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г.Новокуйбышевск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ул.Успенского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2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 тел. +7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846 356-42-54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452229" y="1595834"/>
            <a:ext cx="2327552" cy="1825154"/>
            <a:chOff x="2838100" y="1532087"/>
            <a:chExt cx="2327552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47" y="1749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23652" y="4144776"/>
            <a:ext cx="2345741" cy="1825154"/>
            <a:chOff x="3330087" y="1478958"/>
            <a:chExt cx="2345741" cy="1825154"/>
          </a:xfrm>
        </p:grpSpPr>
        <p:sp>
          <p:nvSpPr>
            <p:cNvPr id="6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0" name="Прямоугольник 39"/>
          <p:cNvSpPr/>
          <p:nvPr/>
        </p:nvSpPr>
        <p:spPr>
          <a:xfrm>
            <a:off x="2879655" y="1245267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</a:t>
            </a:r>
            <a:r>
              <a:rPr lang="ru-RU" sz="1600" dirty="0" smtClean="0">
                <a:latin typeface="Arial Black" panose="020B0A04020102020204" pitchFamily="34" charset="0"/>
              </a:rPr>
              <a:t>           Экономика </a:t>
            </a:r>
            <a:r>
              <a:rPr lang="ru-RU" sz="1600" dirty="0">
                <a:latin typeface="Arial Black" panose="020B0A04020102020204" pitchFamily="34" charset="0"/>
              </a:rPr>
              <a:t>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</a:t>
            </a:r>
            <a:r>
              <a:rPr lang="ru-RU" sz="1600" dirty="0">
                <a:latin typeface="Arial Black" panose="020B0A04020102020204" pitchFamily="34" charset="0"/>
              </a:rPr>
              <a:t>	Дошкольное </a:t>
            </a:r>
            <a:r>
              <a:rPr lang="ru-RU" sz="1600" dirty="0" smtClean="0">
                <a:latin typeface="Arial Black" panose="020B0A04020102020204" pitchFamily="34" charset="0"/>
              </a:rPr>
              <a:t>образование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</a:t>
            </a:r>
            <a:r>
              <a:rPr lang="ru-RU" sz="1600" dirty="0">
                <a:latin typeface="Arial Black" panose="020B0A04020102020204" pitchFamily="34" charset="0"/>
              </a:rPr>
              <a:t>	Преподавание в начальных </a:t>
            </a:r>
            <a:r>
              <a:rPr lang="ru-RU" sz="1600" dirty="0" smtClean="0">
                <a:latin typeface="Arial Black" panose="020B0A04020102020204" pitchFamily="34" charset="0"/>
              </a:rPr>
              <a:t>классах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</a:t>
            </a:r>
            <a:r>
              <a:rPr lang="ru-RU" sz="1600" dirty="0" smtClean="0"/>
              <a:t>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</a:t>
            </a:r>
            <a:r>
              <a:rPr lang="ru-RU" sz="1600" dirty="0">
                <a:latin typeface="Arial Black" panose="020B0A04020102020204" pitchFamily="34" charset="0"/>
              </a:rPr>
              <a:t>	Информационные системы и </a:t>
            </a:r>
            <a:r>
              <a:rPr lang="ru-RU" sz="1600" dirty="0" smtClean="0">
                <a:latin typeface="Arial Black" panose="020B0A04020102020204" pitchFamily="34" charset="0"/>
              </a:rPr>
              <a:t>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/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40.02.04</a:t>
            </a:r>
            <a:r>
              <a:rPr lang="ru-RU" sz="1600" dirty="0">
                <a:latin typeface="Arial Black" panose="020B0A04020102020204" pitchFamily="34" charset="0"/>
              </a:rPr>
              <a:t>	</a:t>
            </a:r>
            <a:r>
              <a:rPr lang="ru-RU" sz="1600" dirty="0" smtClean="0">
                <a:latin typeface="Arial Black" panose="020B0A04020102020204" pitchFamily="34" charset="0"/>
              </a:rPr>
              <a:t>Юриспруденция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04646" y="3875764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</a:t>
            </a:r>
            <a:r>
              <a:rPr lang="ru-RU" sz="1600" dirty="0" smtClean="0">
                <a:latin typeface="Arial Black" panose="020B0A04020102020204" pitchFamily="34" charset="0"/>
              </a:rPr>
              <a:t>           Экономика </a:t>
            </a:r>
            <a:r>
              <a:rPr lang="ru-RU" sz="1600" dirty="0">
                <a:latin typeface="Arial Black" panose="020B0A04020102020204" pitchFamily="34" charset="0"/>
              </a:rPr>
              <a:t>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</a:t>
            </a:r>
            <a:r>
              <a:rPr lang="ru-RU" sz="1600" dirty="0">
                <a:latin typeface="Arial Black" panose="020B0A04020102020204" pitchFamily="34" charset="0"/>
              </a:rPr>
              <a:t>	Дошкольное </a:t>
            </a:r>
            <a:r>
              <a:rPr lang="ru-RU" sz="1600" dirty="0" smtClean="0">
                <a:latin typeface="Arial Black" panose="020B0A04020102020204" pitchFamily="34" charset="0"/>
              </a:rPr>
              <a:t>образование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</a:t>
            </a:r>
            <a:r>
              <a:rPr lang="ru-RU" sz="1600" dirty="0">
                <a:latin typeface="Arial Black" panose="020B0A04020102020204" pitchFamily="34" charset="0"/>
              </a:rPr>
              <a:t>	Преподавание в начальных </a:t>
            </a:r>
            <a:r>
              <a:rPr lang="ru-RU" sz="1600" dirty="0" smtClean="0">
                <a:latin typeface="Arial Black" panose="020B0A04020102020204" pitchFamily="34" charset="0"/>
              </a:rPr>
              <a:t>классах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</a:t>
            </a:r>
            <a:r>
              <a:rPr lang="ru-RU" sz="1600" dirty="0" smtClean="0"/>
              <a:t>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</a:t>
            </a:r>
            <a:r>
              <a:rPr lang="ru-RU" sz="1600" dirty="0">
                <a:latin typeface="Arial Black" panose="020B0A04020102020204" pitchFamily="34" charset="0"/>
              </a:rPr>
              <a:t>	Информационные системы и </a:t>
            </a:r>
            <a:r>
              <a:rPr lang="ru-RU" sz="1600" dirty="0" smtClean="0">
                <a:latin typeface="Arial Black" panose="020B0A04020102020204" pitchFamily="34" charset="0"/>
              </a:rPr>
              <a:t>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	Юриспруденция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/>
          </a:p>
        </p:txBody>
      </p:sp>
      <p:pic>
        <p:nvPicPr>
          <p:cNvPr id="3074" name="Picture 2" descr="http://qrcoder.ru/code/?https%3A%2F%2Fnggtk.ru%2Fabiturientam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089" y="23253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715841" y="3838159"/>
            <a:ext cx="8856219" cy="248919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708070" y="1309357"/>
            <a:ext cx="8856219" cy="24246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638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</a:t>
            </a:r>
            <a:r>
              <a:rPr lang="ru-RU" altLang="ru-RU" sz="2000" dirty="0" err="1"/>
              <a:t>Новокуйбышевский</a:t>
            </a:r>
            <a:r>
              <a:rPr lang="ru-RU" altLang="ru-RU" sz="2000" dirty="0"/>
              <a:t> гуманитарно-технологический колледж"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24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г.Новокуйбышевск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ул.Успенского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2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 тел.+7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846 356-42-54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05066" y="1206367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</a:t>
            </a:r>
            <a:r>
              <a:rPr lang="ru-RU" sz="1600" dirty="0" smtClean="0">
                <a:latin typeface="Arial Black" panose="020B0A04020102020204" pitchFamily="34" charset="0"/>
              </a:rPr>
              <a:t>           Экономика </a:t>
            </a:r>
            <a:r>
              <a:rPr lang="ru-RU" sz="1600" dirty="0">
                <a:latin typeface="Arial Black" panose="020B0A04020102020204" pitchFamily="34" charset="0"/>
              </a:rPr>
              <a:t>и бухгалтерский учет (по отраслям)</a:t>
            </a: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</a:t>
            </a:r>
            <a:r>
              <a:rPr lang="ru-RU" sz="1600" dirty="0">
                <a:latin typeface="Arial Black" panose="020B0A04020102020204" pitchFamily="34" charset="0"/>
              </a:rPr>
              <a:t>	Дошкольное </a:t>
            </a:r>
            <a:r>
              <a:rPr lang="ru-RU" sz="1600" dirty="0" smtClean="0">
                <a:latin typeface="Arial Black" panose="020B0A04020102020204" pitchFamily="34" charset="0"/>
              </a:rPr>
              <a:t>образование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</a:t>
            </a:r>
            <a:r>
              <a:rPr lang="ru-RU" sz="1600" dirty="0">
                <a:latin typeface="Arial Black" panose="020B0A04020102020204" pitchFamily="34" charset="0"/>
              </a:rPr>
              <a:t>	Преподавание в начальных </a:t>
            </a:r>
            <a:r>
              <a:rPr lang="ru-RU" sz="1600" dirty="0" smtClean="0">
                <a:latin typeface="Arial Black" panose="020B0A04020102020204" pitchFamily="34" charset="0"/>
              </a:rPr>
              <a:t>классах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</a:t>
            </a:r>
            <a:r>
              <a:rPr lang="ru-RU" sz="1600" dirty="0" smtClean="0"/>
              <a:t>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43.02.15</a:t>
            </a:r>
            <a:r>
              <a:rPr lang="ru-RU" sz="1600" dirty="0">
                <a:latin typeface="Arial Black" panose="020B0A04020102020204" pitchFamily="34" charset="0"/>
              </a:rPr>
              <a:t>	Поварское и кондитерское </a:t>
            </a:r>
            <a:r>
              <a:rPr lang="ru-RU" sz="1600" dirty="0" smtClean="0">
                <a:latin typeface="Arial Black" panose="020B0A04020102020204" pitchFamily="34" charset="0"/>
              </a:rPr>
              <a:t>дело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	Юриспруденция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01178" y="3890642"/>
            <a:ext cx="8754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</a:t>
            </a:r>
            <a:r>
              <a:rPr lang="ru-RU" sz="1600" dirty="0">
                <a:latin typeface="Arial Black" panose="020B0A04020102020204" pitchFamily="34" charset="0"/>
              </a:rPr>
              <a:t>	Дошкольное </a:t>
            </a:r>
            <a:r>
              <a:rPr lang="ru-RU" sz="1600" dirty="0" smtClean="0">
                <a:latin typeface="Arial Black" panose="020B0A04020102020204" pitchFamily="34" charset="0"/>
              </a:rPr>
              <a:t>образование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</a:t>
            </a:r>
            <a:r>
              <a:rPr lang="ru-RU" sz="1600" dirty="0">
                <a:latin typeface="Arial Black" panose="020B0A04020102020204" pitchFamily="34" charset="0"/>
              </a:rPr>
              <a:t>	Преподавание в начальных </a:t>
            </a:r>
            <a:r>
              <a:rPr lang="ru-RU" sz="1600" dirty="0" smtClean="0">
                <a:latin typeface="Arial Black" panose="020B0A04020102020204" pitchFamily="34" charset="0"/>
              </a:rPr>
              <a:t>классах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3</a:t>
            </a:r>
            <a:r>
              <a:rPr lang="ru-RU" sz="1600" dirty="0" smtClean="0"/>
              <a:t>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</a:t>
            </a:r>
            <a:r>
              <a:rPr lang="ru-RU" sz="1600" dirty="0">
                <a:latin typeface="Arial Black" panose="020B0A04020102020204" pitchFamily="34" charset="0"/>
              </a:rPr>
              <a:t>	Информационные системы и </a:t>
            </a:r>
            <a:r>
              <a:rPr lang="ru-RU" sz="1600" dirty="0" smtClean="0">
                <a:latin typeface="Arial Black" panose="020B0A04020102020204" pitchFamily="34" charset="0"/>
              </a:rPr>
              <a:t>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	Юриспруденция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43.01.01</a:t>
            </a:r>
            <a:r>
              <a:rPr lang="ru-RU" sz="1600" dirty="0">
                <a:latin typeface="Arial Black" panose="020B0A04020102020204" pitchFamily="34" charset="0"/>
              </a:rPr>
              <a:t>	</a:t>
            </a:r>
            <a:r>
              <a:rPr lang="ru-RU" sz="1600" dirty="0" smtClean="0">
                <a:latin typeface="Arial Black" panose="020B0A04020102020204" pitchFamily="34" charset="0"/>
              </a:rPr>
              <a:t>официант, бармен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pic>
        <p:nvPicPr>
          <p:cNvPr id="3074" name="Picture 2" descr="http://qrcoder.ru/code/?https%3A%2F%2Fnggtk.ru%2Fabiturientam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089" y="23253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434553" y="1646795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9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450303" y="4181215"/>
            <a:ext cx="2390643" cy="1825154"/>
            <a:chOff x="8210934" y="1625686"/>
            <a:chExt cx="2390643" cy="1825154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8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9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Рисунок 40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2894901" y="3859019"/>
            <a:ext cx="8805204" cy="255495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43886" y="1221723"/>
            <a:ext cx="8856219" cy="25166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5" name="Нижний колонтитул 44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78359" y="1065910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8017" y="187672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3" action="ppaction://hlinksldjump"/>
              </a:rPr>
              <a:t>государственное </a:t>
            </a:r>
            <a:r>
              <a:rPr lang="ru-RU" alt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3" action="ppaction://hlinksldjump"/>
              </a:rPr>
              <a:t>им.Н.Д.Кузнецова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dirty="0" smtClean="0">
                <a:hlinkClick r:id="rId4" action="ppaction://hlinksldjump"/>
              </a:rPr>
              <a:t>«Самарский </a:t>
            </a:r>
            <a:r>
              <a:rPr lang="ru-RU" dirty="0">
                <a:hlinkClick r:id="rId4" action="ppaction://hlinksldjump"/>
              </a:rPr>
              <a:t>государственный колледж сервисных технологий и </a:t>
            </a:r>
            <a:r>
              <a:rPr lang="ru-RU" dirty="0" smtClean="0">
                <a:hlinkClick r:id="rId4" action="ppaction://hlinksldjump"/>
              </a:rPr>
              <a:t>дизайна»</a:t>
            </a:r>
            <a:endParaRPr lang="ru-RU" dirty="0" smtClean="0"/>
          </a:p>
          <a:p>
            <a:pPr eaLnBrk="0" hangingPunct="0"/>
            <a:endParaRPr lang="ru-RU" altLang="ru-RU" dirty="0" smtClean="0">
              <a:hlinkClick r:id="rId3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Тольяттинское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6" action="ppaction://hlinksldjump"/>
              </a:rPr>
              <a:t>государственное </a:t>
            </a:r>
            <a:r>
              <a:rPr lang="ru-RU" altLang="ru-RU" dirty="0">
                <a:hlinkClick r:id="rId6" action="ppaction://hlinksldjump"/>
              </a:rPr>
              <a:t>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</a:t>
            </a:r>
            <a:r>
              <a:rPr lang="ru-RU" altLang="ru-RU" dirty="0" smtClean="0">
                <a:hlinkClick r:id="rId7" action="ppaction://hlinksldjump"/>
              </a:rPr>
              <a:t>осударственное </a:t>
            </a:r>
            <a:r>
              <a:rPr lang="ru-RU" altLang="ru-RU" dirty="0">
                <a:hlinkClick r:id="rId7" action="ppaction://hlinksldjump"/>
              </a:rPr>
              <a:t>автономное профессиональное образовательное учреждение Самарской области «Тольяттинский машиностроительный колледж»</a:t>
            </a:r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7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445022,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Тольятти, улица Ленина,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37     тел. 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+7 848 236-70-83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03222" y="1174205"/>
            <a:ext cx="90762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08.01.24      Мастер столярно-плотничных паркетных и стекольных работ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/>
              <a:t>Образование: 9 </a:t>
            </a:r>
            <a:r>
              <a:rPr lang="ru-RU" sz="1600" dirty="0"/>
              <a:t>классов </a:t>
            </a:r>
            <a:r>
              <a:rPr lang="ru-RU" sz="1600" dirty="0" smtClean="0"/>
              <a:t> Срок обучения: 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43.02.15      Поварское и кондитерское дело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43.02.17      Технология индустрии красоты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43.01.09      Повар, кондитер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35.02.12      Садово-парковое и ландшафтное строительство</a:t>
            </a: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38.02.05      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     Информационные </a:t>
            </a:r>
            <a:r>
              <a:rPr lang="ru-RU" sz="1600" dirty="0">
                <a:latin typeface="Arial Black" panose="020B0A04020102020204" pitchFamily="34" charset="0"/>
              </a:rPr>
              <a:t>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15.02.09       Аддитивные технологии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marL="342900" indent="-342900" eaLnBrk="0" hangingPunct="0">
              <a:buAutoNum type="arabicPlain" startAt="16909"/>
            </a:pPr>
            <a:r>
              <a:rPr lang="ru-RU" sz="1600" dirty="0" smtClean="0">
                <a:latin typeface="Arial Black" panose="020B0A04020102020204" pitchFamily="34" charset="0"/>
              </a:rPr>
              <a:t>           Портной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17530           Рабочий зеленого строительства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специальное коррекционное, 8 вида Срок обучения: 1 год 10 месяцев </a:t>
            </a:r>
          </a:p>
          <a:p>
            <a:pPr eaLnBrk="0" hangingPunct="0"/>
            <a:endParaRPr lang="ru-RU" sz="1600" dirty="0"/>
          </a:p>
          <a:p>
            <a:pPr marL="342900" indent="-342900" eaLnBrk="0" hangingPunct="0">
              <a:buAutoNum type="arabicPlain" startAt="16909"/>
            </a:pPr>
            <a:endParaRPr lang="ru-RU" sz="16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15589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9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6006" y="1101095"/>
            <a:ext cx="9052197" cy="524934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1077652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730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445022,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Тольятти, улица Ленина,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37     тел. 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+7 848 236-70-83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03222" y="1560912"/>
            <a:ext cx="90762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43.02.16      Туризм и гостеприимство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     Информационные </a:t>
            </a:r>
            <a:r>
              <a:rPr lang="ru-RU" sz="1600" dirty="0">
                <a:latin typeface="Arial Black" panose="020B0A04020102020204" pitchFamily="34" charset="0"/>
              </a:rPr>
              <a:t>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17530           Рабочий зеленого строительства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месяцев 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6006" y="1417398"/>
            <a:ext cx="9052197" cy="2384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54116" y="1679386"/>
            <a:ext cx="2390643" cy="1825154"/>
            <a:chOff x="8210934" y="1625686"/>
            <a:chExt cx="2390643" cy="1825154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1" name="Рисунок 2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2944469" y="4388462"/>
            <a:ext cx="8934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AutoNum type="arabicPlain" startAt="16909"/>
            </a:pPr>
            <a:r>
              <a:rPr lang="ru-RU" sz="1600" dirty="0" smtClean="0">
                <a:latin typeface="Arial Black" panose="020B0A04020102020204" pitchFamily="34" charset="0"/>
              </a:rPr>
              <a:t>         Портной</a:t>
            </a: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17530         Рабочий зеленого строительства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месяцев </a:t>
            </a: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686006" y="4220416"/>
            <a:ext cx="9052197" cy="165953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9790" y="3950572"/>
            <a:ext cx="2129642" cy="1825200"/>
            <a:chOff x="3390776" y="1592499"/>
            <a:chExt cx="2129642" cy="1825200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2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6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43" name="Рисунок 42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5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060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445022,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Тольятти, улица Ленина,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37     тел. 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+7 848 236-70-83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76624" y="1340735"/>
            <a:ext cx="90762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38.02.05      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     Информационные </a:t>
            </a:r>
            <a:r>
              <a:rPr lang="ru-RU" sz="1600" dirty="0">
                <a:latin typeface="Arial Black" panose="020B0A04020102020204" pitchFamily="34" charset="0"/>
              </a:rPr>
              <a:t>системы и </a:t>
            </a:r>
            <a:r>
              <a:rPr lang="ru-RU" sz="1600" dirty="0" smtClean="0">
                <a:latin typeface="Arial Black" panose="020B0A04020102020204" pitchFamily="34" charset="0"/>
              </a:rPr>
              <a:t>программирование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                   (в </a:t>
            </a:r>
            <a:r>
              <a:rPr lang="ru-RU" sz="1600" dirty="0" err="1" smtClean="0">
                <a:latin typeface="Arial Black" panose="020B0A04020102020204" pitchFamily="34" charset="0"/>
              </a:rPr>
              <a:t>т.ч</a:t>
            </a:r>
            <a:r>
              <a:rPr lang="ru-RU" sz="1600" dirty="0" smtClean="0">
                <a:latin typeface="Arial Black" panose="020B0A04020102020204" pitchFamily="34" charset="0"/>
              </a:rPr>
              <a:t>. для лиц на кресле-коляске)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16909           Портной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месяцев 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2412" y="1280701"/>
            <a:ext cx="9052197" cy="303532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292799" y="1412776"/>
            <a:ext cx="2345741" cy="1825154"/>
            <a:chOff x="3330087" y="1478958"/>
            <a:chExt cx="2345741" cy="1825154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0" name="Рисунок 29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2954477" y="4791552"/>
            <a:ext cx="9076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     Информационные </a:t>
            </a:r>
            <a:r>
              <a:rPr lang="ru-RU" sz="1600" dirty="0">
                <a:latin typeface="Arial Black" panose="020B0A04020102020204" pitchFamily="34" charset="0"/>
              </a:rPr>
              <a:t>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725299" y="4709746"/>
            <a:ext cx="9052197" cy="124083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14953" y="4394874"/>
            <a:ext cx="2327552" cy="1825154"/>
            <a:chOff x="2838100" y="1532087"/>
            <a:chExt cx="2327552" cy="1825154"/>
          </a:xfrm>
        </p:grpSpPr>
        <p:sp>
          <p:nvSpPr>
            <p:cNvPr id="4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6" name="Рисунок 45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Нижний колонтитул 34"/>
          <p:cNvSpPr>
            <a:spLocks noGrp="1"/>
          </p:cNvSpPr>
          <p:nvPr>
            <p:ph type="ftr" sz="quarter" idx="10"/>
          </p:nvPr>
        </p:nvSpPr>
        <p:spPr>
          <a:xfrm>
            <a:off x="99568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101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59945" y="184826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/>
              <a:t>Обшаровский</a:t>
            </a:r>
            <a:r>
              <a:rPr lang="ru-RU" altLang="ru-RU" sz="2000" dirty="0"/>
              <a:t> государственный техникум </a:t>
            </a:r>
            <a:r>
              <a:rPr lang="ru-RU" altLang="ru-RU" sz="2000" dirty="0" err="1"/>
              <a:t>им.В.И.Суркова</a:t>
            </a:r>
            <a:r>
              <a:rPr lang="ru-RU" altLang="ru-RU" sz="2000" dirty="0"/>
              <a:t>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445550, Самарская область, Приволжский район,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с.Обшаровка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ул. Советская 131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тел. +7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846 479-32-40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5547" y="2074241"/>
            <a:ext cx="907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93519" y="1861350"/>
            <a:ext cx="9052197" cy="11503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://qrcoder.ru/code/?http%3A%2F%2Fgbpou-ogt.3dn.ru%2Findex%2Fabiturientam%2F0-21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173" y="224438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95547" y="4209544"/>
            <a:ext cx="907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43638" y="3984825"/>
            <a:ext cx="9052197" cy="13002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70088" y="1523937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105497" y="3649497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Нижний колонтитул 40"/>
          <p:cNvSpPr>
            <a:spLocks noGrp="1"/>
          </p:cNvSpPr>
          <p:nvPr>
            <p:ph type="ftr" sz="quarter" idx="10"/>
          </p:nvPr>
        </p:nvSpPr>
        <p:spPr>
          <a:xfrm>
            <a:off x="99568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294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</a:t>
            </a:r>
            <a:r>
              <a:rPr lang="ru-RU" altLang="ru-RU" sz="2000" dirty="0"/>
              <a:t>автономное профессиональное образовательное учреждение Самарской области "Тольяттинский электротехнический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Тольятти, ул. Комсомольская,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163,  тел. +7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848 226-01-15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03334" y="1607000"/>
            <a:ext cx="9052197" cy="392453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91344" y="1779099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Прямоугольник 40"/>
          <p:cNvSpPr/>
          <p:nvPr/>
        </p:nvSpPr>
        <p:spPr>
          <a:xfrm>
            <a:off x="2769392" y="1700421"/>
            <a:ext cx="88209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08.01.18 Электромонтажник электронных сетей и электрооборудования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11.02.16 </a:t>
            </a:r>
            <a:r>
              <a:rPr lang="ru-RU" sz="1600" dirty="0">
                <a:latin typeface="Arial Black" panose="020B0A04020102020204" pitchFamily="34" charset="0"/>
              </a:rPr>
              <a:t>Монтаж, техническое обслуживание и ремонт электронных приборов и </a:t>
            </a:r>
            <a:r>
              <a:rPr lang="ru-RU" sz="1600" dirty="0" smtClean="0">
                <a:latin typeface="Arial Black" panose="020B0A04020102020204" pitchFamily="34" charset="0"/>
              </a:rPr>
              <a:t>устройств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11 </a:t>
            </a:r>
            <a:r>
              <a:rPr lang="ru-RU" sz="1600" dirty="0"/>
              <a:t>классов  Срок обучения: </a:t>
            </a:r>
            <a:r>
              <a:rPr lang="ru-RU" sz="1600" dirty="0" smtClean="0"/>
              <a:t>3 года 10 </a:t>
            </a:r>
            <a:r>
              <a:rPr lang="ru-RU" sz="1600" dirty="0"/>
              <a:t>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                   </a:t>
            </a:r>
            <a:r>
              <a:rPr lang="ru-RU" sz="1600" dirty="0" smtClean="0">
                <a:cs typeface="Arial" panose="020B0604020202020204" pitchFamily="34" charset="0"/>
              </a:rPr>
              <a:t>11 классов (заочно)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</a:t>
            </a:r>
            <a:r>
              <a:rPr lang="ru-RU" sz="1600" dirty="0">
                <a:latin typeface="Arial Black" panose="020B0A04020102020204" pitchFamily="34" charset="0"/>
              </a:rPr>
              <a:t>Техническое обслуживание и ремонт двигателей, систем и агрегатов </a:t>
            </a:r>
            <a:r>
              <a:rPr lang="ru-RU" sz="1600" dirty="0" smtClean="0">
                <a:latin typeface="Arial Black" panose="020B0A04020102020204" pitchFamily="34" charset="0"/>
              </a:rPr>
              <a:t>автомобилей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3</a:t>
            </a:r>
            <a:r>
              <a:rPr lang="ru-RU" sz="1600" dirty="0" smtClean="0"/>
              <a:t>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23.02.05 Эксплуатация транспортного электрооборудования и автоматики</a:t>
            </a:r>
          </a:p>
          <a:p>
            <a:pPr eaLnBrk="0" hangingPunct="0"/>
            <a:r>
              <a:rPr lang="ru-RU" sz="1600" dirty="0"/>
              <a:t>Образование: 9 </a:t>
            </a:r>
            <a:r>
              <a:rPr lang="ru-RU" sz="1600" dirty="0" smtClean="0"/>
              <a:t>классов, 11 классов  </a:t>
            </a:r>
            <a:r>
              <a:rPr lang="ru-RU" sz="1600" dirty="0"/>
              <a:t>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месяцев </a:t>
            </a:r>
          </a:p>
        </p:txBody>
      </p:sp>
      <p:pic>
        <p:nvPicPr>
          <p:cNvPr id="2050" name="Picture 2" descr="http://qrcoder.ru/code/?https%3A%2F%2Fwww.tlt-tet.ru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331" y="213057"/>
            <a:ext cx="853200" cy="8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ижний колонтитул 52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 smtClean="0"/>
              <a:t>Государственное бюджетное профессиональное образовательное учреждение Самарской области "Самарский государственный колледж сервисных технологий и дизайна"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443020 г. Самара, ул. </a:t>
            </a:r>
            <a:r>
              <a:rPr lang="ru-RU" dirty="0" err="1" smtClean="0">
                <a:solidFill>
                  <a:schemeClr val="bg1"/>
                </a:solidFill>
              </a:rPr>
              <a:t>Галактионовская</a:t>
            </a:r>
            <a:r>
              <a:rPr lang="ru-RU" dirty="0" smtClean="0">
                <a:solidFill>
                  <a:schemeClr val="bg1"/>
                </a:solidFill>
              </a:rPr>
              <a:t>, 37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 тел</a:t>
            </a:r>
            <a:r>
              <a:rPr lang="ru-RU" alt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+7 846 332-41-84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66071" y="1248872"/>
            <a:ext cx="9052197" cy="22322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191344" y="1655966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Прямоугольник 40"/>
          <p:cNvSpPr/>
          <p:nvPr/>
        </p:nvSpPr>
        <p:spPr>
          <a:xfrm>
            <a:off x="2697282" y="1791855"/>
            <a:ext cx="8820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 Декоративно-прикладное искусство и народные промыслы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16909 Портной 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pic>
        <p:nvPicPr>
          <p:cNvPr id="2050" name="Picture 2" descr="http://qrcoder.ru/code/?https%3A%2F%2Fsgkstd.ru%2Fspecialnosti-i-professii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446" y="185858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15553" y="4092296"/>
            <a:ext cx="2129642" cy="1825200"/>
            <a:chOff x="3390776" y="1592499"/>
            <a:chExt cx="2129642" cy="1825200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2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21" name="Рисунок 20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703502" y="4484673"/>
            <a:ext cx="9052197" cy="10156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5111" y="4730140"/>
            <a:ext cx="8748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16909 Портной 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требований к образованию нет, Срок </a:t>
            </a:r>
            <a:r>
              <a:rPr lang="ru-RU" sz="1600" dirty="0"/>
              <a:t>обучения: </a:t>
            </a:r>
            <a:r>
              <a:rPr lang="ru-RU" sz="1600" dirty="0" smtClean="0"/>
              <a:t>1 год </a:t>
            </a:r>
            <a:r>
              <a:rPr lang="ru-RU" sz="1600" dirty="0"/>
              <a:t>10 месяцев </a:t>
            </a:r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793924" y="1892518"/>
            <a:ext cx="9052197" cy="212373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0" name="Группа 69"/>
          <p:cNvGrpSpPr/>
          <p:nvPr/>
        </p:nvGrpSpPr>
        <p:grpSpPr>
          <a:xfrm>
            <a:off x="300210" y="2032534"/>
            <a:ext cx="2345741" cy="1825154"/>
            <a:chOff x="3330087" y="1478958"/>
            <a:chExt cx="2345741" cy="1825154"/>
          </a:xfrm>
        </p:grpSpPr>
        <p:sp>
          <p:nvSpPr>
            <p:cNvPr id="5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2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4" name="Рисунок 53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9" name="Нижний колонтитул 38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4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00271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000" smtClean="0"/>
              <a:t>государственное автономное профессиональное образовательное учреждение Самарской области "Тольяттинский электротехнический техникум"</a:t>
            </a:r>
            <a:endParaRPr lang="en-US" altLang="ru-RU" sz="2000" dirty="0"/>
          </a:p>
        </p:txBody>
      </p:sp>
      <p:pic>
        <p:nvPicPr>
          <p:cNvPr id="42" name="Picture 2" descr="http://qrcoder.ru/code/?https%3A%2F%2Fwww.tlt-tet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331" y="213057"/>
            <a:ext cx="853200" cy="8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119234" y="2169554"/>
            <a:ext cx="8820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11.02.16 </a:t>
            </a:r>
            <a:r>
              <a:rPr lang="ru-RU" sz="1600" dirty="0">
                <a:latin typeface="Arial Black" panose="020B0A04020102020204" pitchFamily="34" charset="0"/>
              </a:rPr>
              <a:t>Монтаж, техническое обслуживание и ремонт электронных приборов и </a:t>
            </a:r>
            <a:r>
              <a:rPr lang="ru-RU" sz="1600" dirty="0" smtClean="0">
                <a:latin typeface="Arial Black" panose="020B0A04020102020204" pitchFamily="34" charset="0"/>
              </a:rPr>
              <a:t>устройств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11 </a:t>
            </a:r>
            <a:r>
              <a:rPr lang="ru-RU" sz="1600" dirty="0"/>
              <a:t>классов  Срок обучения: </a:t>
            </a:r>
            <a:r>
              <a:rPr lang="ru-RU" sz="1600" dirty="0" smtClean="0"/>
              <a:t>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43.02.16    </a:t>
            </a:r>
            <a:r>
              <a:rPr lang="ru-RU" sz="1600" dirty="0">
                <a:latin typeface="Arial Black" panose="020B0A04020102020204" pitchFamily="34" charset="0"/>
              </a:rPr>
              <a:t>туризм и гостеприимство</a:t>
            </a:r>
          </a:p>
          <a:p>
            <a:pPr eaLnBrk="0" hangingPunct="0"/>
            <a:r>
              <a:rPr lang="ru-RU" sz="1600" dirty="0"/>
              <a:t>Образование: 9 классов, 11 классов  Срок обучения: 2 года 10 месяцев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Тольятти, ул. Комсомольская,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163,  тел. +7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848 226-01-15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/>
              <a:t>г</a:t>
            </a:r>
            <a:r>
              <a:rPr lang="ru-RU" sz="2000" dirty="0" smtClean="0"/>
              <a:t>осударственное бюджетное профессиональное образовательное учреждение "Самарский медицинский колледж им. </a:t>
            </a:r>
            <a:r>
              <a:rPr lang="ru-RU" sz="2000" dirty="0" err="1" smtClean="0"/>
              <a:t>Н.Ляпиной</a:t>
            </a:r>
            <a:r>
              <a:rPr lang="ru-RU" sz="2000" dirty="0" smtClean="0"/>
              <a:t>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0497661" y="7343228"/>
            <a:ext cx="853200" cy="85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 ул. Полевая,80,  тел. </a:t>
            </a:r>
            <a:r>
              <a:rPr lang="ru-RU" dirty="0" smtClean="0">
                <a:solidFill>
                  <a:schemeClr val="bg1"/>
                </a:solidFill>
              </a:rPr>
              <a:t>+7 846 337-02-39 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21598" y="1410546"/>
            <a:ext cx="8972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31.02.01 Лечебное дело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диагностика 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</a:t>
            </a:r>
            <a:r>
              <a:rPr lang="ru-RU" sz="1600" dirty="0"/>
              <a:t>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34.02.01 Сестринское дело </a:t>
            </a:r>
          </a:p>
          <a:p>
            <a:pPr eaLnBrk="0" hangingPunct="0"/>
            <a:r>
              <a:rPr lang="ru-RU" sz="1600" dirty="0"/>
              <a:t>Образование: 9 </a:t>
            </a:r>
            <a:r>
              <a:rPr lang="ru-RU" sz="1600" dirty="0" smtClean="0"/>
              <a:t>классов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  <a:r>
              <a:rPr lang="ru-RU" sz="1600" dirty="0"/>
              <a:t>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378539" y="137294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2495600" y="4653136"/>
            <a:ext cx="9052197" cy="15841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46262" y="4856216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</a:t>
            </a:r>
            <a:r>
              <a:rPr lang="ru-RU" sz="1600" dirty="0">
                <a:latin typeface="Arial Black" panose="020B0A04020102020204" pitchFamily="34" charset="0"/>
              </a:rPr>
              <a:t>диагностика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34.02.01 Сестринское дело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0" y="1282799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23592" y="3284984"/>
            <a:ext cx="9052197" cy="111862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639615" y="3525187"/>
            <a:ext cx="8711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</a:t>
            </a:r>
            <a:r>
              <a:rPr lang="ru-RU" sz="1600" dirty="0">
                <a:latin typeface="Arial Black" panose="020B0A04020102020204" pitchFamily="34" charset="0"/>
              </a:rPr>
              <a:t>диагностика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pic>
        <p:nvPicPr>
          <p:cNvPr id="3074" name="Picture 2" descr="http://qrcoder.ru/code/?http%3A%2F%2Fwww.smedk.ru%2F%3Fpage_id%3D38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87" y="24313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Полевая, 80,  тел. </a:t>
            </a:r>
            <a:r>
              <a:rPr lang="ru-RU" dirty="0" smtClean="0">
                <a:solidFill>
                  <a:schemeClr val="bg1"/>
                </a:solidFill>
              </a:rPr>
              <a:t>+7 846 337-02-39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Группа 21"/>
          <p:cNvGrpSpPr/>
          <p:nvPr/>
        </p:nvGrpSpPr>
        <p:grpSpPr>
          <a:xfrm>
            <a:off x="0" y="2857809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4902" y="4602476"/>
            <a:ext cx="2345741" cy="1825154"/>
            <a:chOff x="3330087" y="1478958"/>
            <a:chExt cx="2345741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4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6" name="Рисунок 55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Нижний колонтитул 41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 smtClean="0"/>
              <a:t>Государственное бюджетное образовательное учреждение Самарской области «Самарский машиностроительный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Антонова-Овсеенко, 85,  тел. </a:t>
            </a:r>
            <a:r>
              <a:rPr lang="ru-RU" dirty="0" smtClean="0">
                <a:solidFill>
                  <a:schemeClr val="bg1"/>
                </a:solidFill>
              </a:rPr>
              <a:t>+7 846 229-78-12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45012" y="1180167"/>
            <a:ext cx="9505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Срок </a:t>
            </a:r>
            <a:r>
              <a:rPr lang="ru-RU" sz="1600" dirty="0"/>
              <a:t>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15.01.31 Мастер контрольно-измерительных приборов и автоматики</a:t>
            </a:r>
          </a:p>
          <a:p>
            <a:pPr eaLnBrk="0" hangingPunct="0"/>
            <a:r>
              <a:rPr lang="ru-RU" sz="1600" dirty="0" smtClean="0"/>
              <a:t>Образование: 9 классов,  Срок обучения:3 года 10 месяцев (3 года 6 месяцев по очно-заочной форме)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15.02.10 </a:t>
            </a:r>
            <a:r>
              <a:rPr lang="ru-RU" sz="1600" dirty="0" err="1" smtClean="0">
                <a:latin typeface="Arial Black" panose="020B0A04020102020204" pitchFamily="34" charset="0"/>
              </a:rPr>
              <a:t>Мехатроника</a:t>
            </a:r>
            <a:r>
              <a:rPr lang="ru-RU" sz="1600" dirty="0" smtClean="0">
                <a:latin typeface="Arial Black" panose="020B0A04020102020204" pitchFamily="34" charset="0"/>
              </a:rPr>
              <a:t> и мобильная робототехника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15.02.11 Техническая эксплуатация и обслуживание роботизированного производства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15.02.14 Оснащение средствами автоматизации технологических процессов и производств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15.01.36 </a:t>
            </a:r>
            <a:r>
              <a:rPr lang="ru-RU" sz="1600" dirty="0" err="1" smtClean="0">
                <a:latin typeface="Arial Black" panose="020B0A04020102020204" pitchFamily="34" charset="0"/>
              </a:rPr>
              <a:t>Дефектоскопист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1 год </a:t>
            </a:r>
            <a:r>
              <a:rPr lang="ru-RU" sz="1600" dirty="0"/>
              <a:t>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15.02.09 Аддитивные технологии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  <a:endParaRPr lang="ru-RU" sz="1600" dirty="0" smtClean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256980" y="1185131"/>
            <a:ext cx="9793088" cy="515664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7" name="Группа 62"/>
          <p:cNvGrpSpPr/>
          <p:nvPr/>
        </p:nvGrpSpPr>
        <p:grpSpPr>
          <a:xfrm>
            <a:off x="65628" y="1819870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124" name="Picture 4" descr="http://qrcoder.ru/code/?http%3A%2F%2Fsammk.ru%2F%EF%F0%E8%E5%EC-2022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00981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225136" cy="900113"/>
          </a:xfrm>
        </p:spPr>
        <p:txBody>
          <a:bodyPr/>
          <a:lstStyle/>
          <a:p>
            <a:pPr algn="l"/>
            <a:r>
              <a:rPr lang="ru-RU" sz="2000" dirty="0"/>
              <a:t>г</a:t>
            </a:r>
            <a:r>
              <a:rPr lang="ru-RU" sz="2000" dirty="0" smtClean="0"/>
              <a:t>осударственное бюджетное профессиональное образовательное учреждение Самарской области "</a:t>
            </a:r>
            <a:r>
              <a:rPr lang="ru-RU" sz="2000" dirty="0" err="1" smtClean="0"/>
              <a:t>Сызранский</a:t>
            </a:r>
            <a:r>
              <a:rPr lang="ru-RU" sz="2000" dirty="0" smtClean="0"/>
              <a:t> медико-гуманитарный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74152" y="643976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Самарская область, г. Сызрань, ул. Советская, д.5,  тел. </a:t>
            </a:r>
            <a:r>
              <a:rPr lang="ru-RU" dirty="0" smtClean="0">
                <a:solidFill>
                  <a:schemeClr val="bg1"/>
                </a:solidFill>
              </a:rPr>
              <a:t>+7 958 550-37-22 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46639" y="1673609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диагностика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</a:t>
            </a:r>
            <a:r>
              <a:rPr lang="ru-RU" sz="1600" dirty="0"/>
              <a:t>Срок обучения: 2</a:t>
            </a:r>
            <a:r>
              <a:rPr lang="ru-RU" sz="1600" dirty="0" smtClean="0"/>
              <a:t> </a:t>
            </a:r>
            <a:r>
              <a:rPr lang="ru-RU" sz="1600" dirty="0"/>
              <a:t>года 10 </a:t>
            </a:r>
            <a:r>
              <a:rPr lang="ru-RU" sz="1600" dirty="0" smtClean="0"/>
              <a:t>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58654" y="1330751"/>
            <a:ext cx="9052197" cy="10105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113096" y="2955958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Группа 62"/>
          <p:cNvGrpSpPr/>
          <p:nvPr/>
        </p:nvGrpSpPr>
        <p:grpSpPr>
          <a:xfrm>
            <a:off x="143803" y="1209287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13351" y="2570956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732137" y="278578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31.02.01 Лечебное дело 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11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диагностика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</p:txBody>
      </p:sp>
      <p:pic>
        <p:nvPicPr>
          <p:cNvPr id="6148" name="Picture 4" descr="http://qrcoder.ru/code/?https%3A%2F%2Fmedgum.ru%2Fabitur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181" y="206318"/>
            <a:ext cx="853200" cy="8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734318" y="4635382"/>
            <a:ext cx="8227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Лабораторная диагностика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34.02.01 Сестринское дело</a:t>
            </a:r>
          </a:p>
          <a:p>
            <a:pPr eaLnBrk="0" hangingPunct="0"/>
            <a:r>
              <a:rPr lang="ru-RU" sz="1600" dirty="0" smtClean="0"/>
              <a:t>Образование: 9 классов,  Срок обучения: 2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(очно-заочная форма)</a:t>
            </a: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2503739" y="4553716"/>
            <a:ext cx="9052197" cy="14205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5" name="Группа 45"/>
          <p:cNvGrpSpPr/>
          <p:nvPr/>
        </p:nvGrpSpPr>
        <p:grpSpPr>
          <a:xfrm>
            <a:off x="132164" y="4587775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63352" y="1072406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07573" y="196219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Тольяттинское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3" action="ppaction://hlinksldjump"/>
              </a:rPr>
              <a:t>«Колледж технического и художественного образования </a:t>
            </a:r>
            <a:r>
              <a:rPr lang="ru-RU" altLang="ru-RU" dirty="0" err="1" smtClean="0">
                <a:hlinkClick r:id="rId3" action="ppaction://hlinksldjump"/>
              </a:rPr>
              <a:t>г.Тольятти</a:t>
            </a:r>
            <a:r>
              <a:rPr lang="ru-RU" altLang="ru-RU" dirty="0" smtClean="0">
                <a:hlinkClick r:id="rId3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«Губернский </a:t>
            </a:r>
            <a:r>
              <a:rPr lang="ru-RU" altLang="ru-RU" dirty="0">
                <a:hlinkClick r:id="rId4" action="ppaction://hlinksldjump"/>
              </a:rPr>
              <a:t>колледж г. </a:t>
            </a:r>
            <a:r>
              <a:rPr lang="ru-RU" altLang="ru-RU" dirty="0" smtClean="0">
                <a:hlinkClick r:id="rId4" action="ppaction://hlinksldjump"/>
              </a:rPr>
              <a:t>Сызрани»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5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</a:t>
            </a:r>
            <a:r>
              <a:rPr lang="ru-RU" altLang="ru-RU" dirty="0" err="1" smtClean="0">
                <a:hlinkClick r:id="rId5" action="ppaction://hlinksldjump"/>
              </a:rPr>
              <a:t>Сызранский</a:t>
            </a:r>
            <a:r>
              <a:rPr lang="ru-RU" altLang="ru-RU" dirty="0" smtClean="0">
                <a:hlinkClick r:id="rId5" action="ppaction://hlinksldjump"/>
              </a:rPr>
              <a:t> политехнический колледж»</a:t>
            </a:r>
            <a:endParaRPr lang="ru-RU" altLang="ru-RU" dirty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«Сергиевский государственный техникум»</a:t>
            </a:r>
            <a:endParaRPr lang="ru-RU" altLang="ru-RU" dirty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21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en-US" altLang="ru-RU" sz="2000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287688" y="1556792"/>
            <a:ext cx="8208912" cy="17281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9696" y="1772816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215680" y="4077072"/>
            <a:ext cx="8088398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1704" y="4077072"/>
            <a:ext cx="7466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grpSp>
        <p:nvGrpSpPr>
          <p:cNvPr id="15" name="Группа 44"/>
          <p:cNvGrpSpPr/>
          <p:nvPr/>
        </p:nvGrpSpPr>
        <p:grpSpPr>
          <a:xfrm>
            <a:off x="623392" y="1628800"/>
            <a:ext cx="2345741" cy="1825154"/>
            <a:chOff x="3330087" y="1478958"/>
            <a:chExt cx="2345741" cy="1825154"/>
          </a:xfrm>
        </p:grpSpPr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Группа 55"/>
          <p:cNvGrpSpPr/>
          <p:nvPr/>
        </p:nvGrpSpPr>
        <p:grpSpPr>
          <a:xfrm>
            <a:off x="623392" y="3789040"/>
            <a:ext cx="2327552" cy="1825154"/>
            <a:chOff x="2838100" y="1532087"/>
            <a:chExt cx="2327552" cy="1825154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0" name="Рисунок 19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88640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445350, Самарская область, г.о. Жигулевск, г. Жигулевск, улица Мира, 22, тел. </a:t>
            </a:r>
            <a:r>
              <a:rPr lang="ru-RU" dirty="0" smtClean="0">
                <a:solidFill>
                  <a:schemeClr val="bg1"/>
                </a:solidFill>
              </a:rPr>
              <a:t>+7 848 622-48-07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/>
              <a:t>г</a:t>
            </a:r>
            <a:r>
              <a:rPr lang="ru-RU" sz="2000" dirty="0" smtClean="0"/>
              <a:t>осударственное бюджетное профессиональное образовательное учреждение Самарской области "Красноярский государственный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Самарская область, Красноярский район, с. Красный Яр, ул. Пионерская, д.63,  тел. </a:t>
            </a:r>
            <a:r>
              <a:rPr lang="ru-RU" dirty="0" smtClean="0">
                <a:solidFill>
                  <a:schemeClr val="bg1"/>
                </a:solidFill>
              </a:rPr>
              <a:t>+7 846 572-17-99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52408" y="2801842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 (очная форма)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028908" y="2307479"/>
            <a:ext cx="9052197" cy="189910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369493" y="2300383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70" name="Picture 2" descr="http://qrcoder.ru/code/?https%3A%2F%2F%FF%F0%F1%F2%F3%E4%E5%ED%F2.%F0%F3%F1%2F%3Fp%3D2064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"Тольяттинский медицинский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г.Тольятти, Строителей, 7, тел. </a:t>
            </a:r>
            <a:r>
              <a:rPr lang="ru-RU" dirty="0" smtClean="0">
                <a:solidFill>
                  <a:schemeClr val="bg1"/>
                </a:solidFill>
              </a:rPr>
              <a:t>+7 848 248-03-56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3910" y="2086653"/>
            <a:ext cx="8972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34.02.01 Сестринское дело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(очно-заочная)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31.02.03 </a:t>
            </a:r>
            <a:r>
              <a:rPr lang="ru-RU" sz="1600" dirty="0">
                <a:latin typeface="Arial Black" panose="020B0A04020102020204" pitchFamily="34" charset="0"/>
              </a:rPr>
              <a:t>Лабораторная диагностика </a:t>
            </a: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31.02.05 Стоматология ортопедическая 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81799" y="1969343"/>
            <a:ext cx="9052197" cy="27363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55246" y="2064493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218" name="Picture 2" descr="http://qrcoder.ru/code/?http%3A%2F%2Fwww.tmc-tlt.ru%2Fabitur%2F%EF%F0%E8%E5%EC-2022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482" y="194793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"Тольяттинский медицинский </a:t>
            </a:r>
            <a:r>
              <a:rPr lang="ru-RU" altLang="ru-RU" sz="2000" dirty="0" smtClean="0"/>
              <a:t>колледж« (</a:t>
            </a:r>
            <a:r>
              <a:rPr lang="ru-RU" altLang="ru-RU" sz="2000" dirty="0" err="1" smtClean="0"/>
              <a:t>Кинель</a:t>
            </a:r>
            <a:r>
              <a:rPr lang="ru-RU" altLang="ru-RU" sz="2000" dirty="0" smtClean="0"/>
              <a:t>-Черкасский филиал)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6058" y="638063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Самарская область,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с.Кинель-Черкассы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ул. Красноармейская, 60а,  тел. </a:t>
            </a:r>
            <a:r>
              <a:rPr lang="ru-RU" dirty="0" smtClean="0">
                <a:solidFill>
                  <a:schemeClr val="bg1"/>
                </a:solidFill>
              </a:rPr>
              <a:t> +7 846 604-01-56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490005" y="1469052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151114" y="1467059"/>
            <a:ext cx="8631022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298810" y="1624061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31.02.01 Лечебное дело</a:t>
            </a:r>
            <a:endParaRPr lang="ru-RU" sz="1600" dirty="0" smtClean="0"/>
          </a:p>
          <a:p>
            <a:pPr eaLnBrk="0" hangingPunct="0"/>
            <a:r>
              <a:rPr lang="ru-RU" sz="1600" dirty="0" smtClean="0"/>
              <a:t>Образование:11классов, Срок обучения: 2 года 10 месяцев</a:t>
            </a:r>
          </a:p>
          <a:p>
            <a:pPr eaLnBrk="0" hangingPunct="0"/>
            <a:r>
              <a:rPr lang="en-US" sz="1600" dirty="0" smtClean="0">
                <a:latin typeface="Arial Black" panose="020B0A04020102020204" pitchFamily="34" charset="0"/>
              </a:rPr>
              <a:t>34</a:t>
            </a:r>
            <a:r>
              <a:rPr lang="ru-RU" sz="1600" dirty="0">
                <a:latin typeface="Arial Black" panose="020B0A04020102020204" pitchFamily="34" charset="0"/>
              </a:rPr>
              <a:t>.02.02 Медицинский массаж (для обучения лиц с ограниченными возможностями здоровья по зрению) </a:t>
            </a:r>
          </a:p>
          <a:p>
            <a:pPr eaLnBrk="0" hangingPunct="0"/>
            <a:r>
              <a:rPr lang="ru-RU" sz="1600" dirty="0" smtClean="0"/>
              <a:t>Образование:11классов</a:t>
            </a:r>
            <a:r>
              <a:rPr lang="ru-RU" sz="1600" dirty="0"/>
              <a:t>, Срок обучения: 2 года 6</a:t>
            </a:r>
            <a:r>
              <a:rPr lang="ru-RU" sz="1600" dirty="0" smtClean="0"/>
              <a:t> месяцев</a:t>
            </a:r>
            <a:endParaRPr lang="ru-RU" sz="1600" dirty="0"/>
          </a:p>
        </p:txBody>
      </p:sp>
      <p:pic>
        <p:nvPicPr>
          <p:cNvPr id="10242" name="Picture 2" descr="http://qrcoder.ru/code/?https%3A%2F%2Fwww.kchmedcoll.ru%2Fpage%2F463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200" y="23852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62"/>
          <p:cNvGrpSpPr/>
          <p:nvPr/>
        </p:nvGrpSpPr>
        <p:grpSpPr>
          <a:xfrm>
            <a:off x="483581" y="3612251"/>
            <a:ext cx="2254696" cy="1825154"/>
            <a:chOff x="2838100" y="1507418"/>
            <a:chExt cx="2254696" cy="1825154"/>
          </a:xfrm>
        </p:grpSpPr>
        <p:sp>
          <p:nvSpPr>
            <p:cNvPr id="34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5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7" name="Рисунок 36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3165343" y="3946170"/>
            <a:ext cx="8602564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8884" y="4100964"/>
            <a:ext cx="8343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latin typeface="Arial Black" panose="020B0A04020102020204" pitchFamily="34" charset="0"/>
              </a:rPr>
              <a:t>34</a:t>
            </a:r>
            <a:r>
              <a:rPr lang="ru-RU" sz="1600" dirty="0">
                <a:latin typeface="Arial Black" panose="020B0A04020102020204" pitchFamily="34" charset="0"/>
              </a:rPr>
              <a:t>.02.02 Медицинский массаж (для обучения лиц с ограниченными возможностями здоровья по зрению) </a:t>
            </a:r>
          </a:p>
          <a:p>
            <a:pPr eaLnBrk="0" hangingPunct="0"/>
            <a:r>
              <a:rPr lang="ru-RU" sz="1600" dirty="0" smtClean="0"/>
              <a:t>Образование:11классов</a:t>
            </a:r>
            <a:r>
              <a:rPr lang="ru-RU" sz="1600" dirty="0"/>
              <a:t>, Срок обучения: 2 года 10 месяцев</a:t>
            </a:r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1012844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441160" cy="900113"/>
          </a:xfrm>
        </p:spPr>
        <p:txBody>
          <a:bodyPr/>
          <a:lstStyle/>
          <a:p>
            <a:pPr algn="l"/>
            <a:r>
              <a:rPr lang="ru-RU" sz="2000" dirty="0"/>
              <a:t>г</a:t>
            </a:r>
            <a:r>
              <a:rPr lang="ru-RU" sz="2000" dirty="0" smtClean="0"/>
              <a:t>осударственное автономное профессиональное образовательное учреждение Самарской области «Строительно-энергетический колледж (образовательно-производственный кампус) им. </a:t>
            </a:r>
            <a:r>
              <a:rPr lang="ru-RU" sz="2000" dirty="0" err="1" smtClean="0"/>
              <a:t>П.Мачнева</a:t>
            </a:r>
            <a:r>
              <a:rPr 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Ташкентская, д.88,  тел. </a:t>
            </a:r>
            <a:r>
              <a:rPr lang="ru-RU" dirty="0" smtClean="0">
                <a:solidFill>
                  <a:schemeClr val="bg1"/>
                </a:solidFill>
              </a:rPr>
              <a:t>+7 846 959-09-38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15326" y="2766374"/>
            <a:ext cx="8972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08.01.28 Мастер отделочных строительных и декоративных работ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</a:t>
            </a:r>
            <a:r>
              <a:rPr lang="ru-RU" sz="1600" dirty="0" smtClean="0"/>
              <a:t>9 классов, </a:t>
            </a:r>
            <a:r>
              <a:rPr lang="ru-RU" sz="1600" dirty="0"/>
              <a:t>Срок обучения: </a:t>
            </a:r>
            <a:r>
              <a:rPr lang="ru-RU" sz="1600" dirty="0" smtClean="0"/>
              <a:t>1 год </a:t>
            </a:r>
            <a:r>
              <a:rPr lang="ru-RU" sz="1600" dirty="0"/>
              <a:t>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535446" y="2420083"/>
            <a:ext cx="9052197" cy="142141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7" name="Группа 62"/>
          <p:cNvGrpSpPr/>
          <p:nvPr/>
        </p:nvGrpSpPr>
        <p:grpSpPr>
          <a:xfrm>
            <a:off x="156907" y="1973783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Нижний колонтитул 42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5122" name="Picture 2" descr="http://qrcoder.ru/code/?https%3A%2F%2Fsek-kampus.ru%2Fabiturientu%2Fpriemkomis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79872"/>
            <a:ext cx="939056" cy="9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81485" y="214967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Отрадненский</a:t>
            </a:r>
            <a:r>
              <a:rPr lang="ru-RU" altLang="ru-RU" sz="2000" dirty="0" smtClean="0"/>
              <a:t> нефтяной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75359" y="643976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446300 Самарская область, г.Отрадный, ул.Первомайская, д.33   тел. </a:t>
            </a:r>
            <a:r>
              <a:rPr lang="ru-RU" dirty="0" smtClean="0">
                <a:solidFill>
                  <a:schemeClr val="bg1"/>
                </a:solidFill>
              </a:rPr>
              <a:t>+7 846 612-38-94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97257" y="1830971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45496" y="1583914"/>
            <a:ext cx="9052197" cy="167564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6699" y="4178334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62"/>
          <p:cNvGrpSpPr/>
          <p:nvPr/>
        </p:nvGrpSpPr>
        <p:grpSpPr>
          <a:xfrm>
            <a:off x="32752" y="146939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59886" y="4394898"/>
            <a:ext cx="9052197" cy="15736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90805" y="454521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</a:t>
            </a:r>
            <a:r>
              <a:rPr lang="ru-RU" sz="1600" dirty="0" smtClean="0">
                <a:latin typeface="Arial Black" panose="020B0A04020102020204" pitchFamily="34" charset="0"/>
              </a:rPr>
              <a:t>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pic>
        <p:nvPicPr>
          <p:cNvPr id="3076" name="Picture 4" descr="http://qrcoder.ru/code/?http%3A%2F%2Font-otradny.org%2Findex.php%2F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53" y="2742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446300 Самарская область, г.Отрадный, ул.Первомайская, д.33   тел. </a:t>
            </a:r>
            <a:r>
              <a:rPr lang="ru-RU" dirty="0" smtClean="0">
                <a:solidFill>
                  <a:schemeClr val="bg1"/>
                </a:solidFill>
              </a:rPr>
              <a:t>+7 846 612-38-94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65297" y="1121124"/>
            <a:ext cx="9042485" cy="216024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351584" y="4941168"/>
            <a:ext cx="9227214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8276" y="1240616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0" y="4581128"/>
            <a:ext cx="2251964" cy="1825154"/>
            <a:chOff x="4017568" y="1466297"/>
            <a:chExt cx="2251964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114075" y="2838031"/>
            <a:ext cx="2327552" cy="1825154"/>
            <a:chOff x="2838100" y="1532087"/>
            <a:chExt cx="2327552" cy="1825154"/>
          </a:xfrm>
        </p:grpSpPr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5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7" name="Рисунок 56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3" name="AutoShape 3"/>
          <p:cNvSpPr>
            <a:spLocks noChangeArrowheads="1"/>
          </p:cNvSpPr>
          <p:nvPr/>
        </p:nvSpPr>
        <p:spPr bwMode="auto">
          <a:xfrm>
            <a:off x="2428158" y="3444366"/>
            <a:ext cx="9052197" cy="12241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57217" y="1544199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535465" y="5219260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737320" y="3696446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65" name="Rectangle 5"/>
          <p:cNvSpPr txBox="1">
            <a:spLocks noChangeArrowheads="1"/>
          </p:cNvSpPr>
          <p:nvPr/>
        </p:nvSpPr>
        <p:spPr bwMode="white">
          <a:xfrm>
            <a:off x="281485" y="214967"/>
            <a:ext cx="1000271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 smtClean="0"/>
              <a:t>Отрадненский</a:t>
            </a:r>
            <a:r>
              <a:rPr lang="ru-RU" altLang="ru-RU" sz="2000" dirty="0" smtClean="0"/>
              <a:t> нефтяной техникум»</a:t>
            </a:r>
            <a:endParaRPr lang="en-US" altLang="ru-RU" sz="2000" dirty="0"/>
          </a:p>
        </p:txBody>
      </p:sp>
      <p:pic>
        <p:nvPicPr>
          <p:cNvPr id="66" name="Picture 4" descr="http://qrcoder.ru/code/?http%3A%2F%2Font-otradny.org%2Findex.php%2Fovz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53" y="2742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Нижний колонтитул 39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369152" cy="900113"/>
          </a:xfrm>
        </p:spPr>
        <p:txBody>
          <a:bodyPr/>
          <a:lstStyle/>
          <a:p>
            <a:pPr algn="l"/>
            <a:r>
              <a:rPr lang="ru-RU" sz="2000" dirty="0"/>
              <a:t>г</a:t>
            </a:r>
            <a:r>
              <a:rPr lang="ru-RU" sz="2000" dirty="0" smtClean="0"/>
              <a:t>осударственное бюджетное профессиональное образовательное учреждение Самарской области «Самарский техникум кулинарного искусства»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443099 г.Самара, ул. Молодогвардейская,55 тел. </a:t>
            </a:r>
            <a:r>
              <a:rPr lang="ru-RU" dirty="0" smtClean="0">
                <a:solidFill>
                  <a:schemeClr val="bg1"/>
                </a:solidFill>
              </a:rPr>
              <a:t>+7 846 333-58-31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32607" y="1668951"/>
            <a:ext cx="77876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1 </a:t>
            </a:r>
            <a:r>
              <a:rPr lang="ru-RU" sz="1600" dirty="0"/>
              <a:t>года 10 месяцев </a:t>
            </a:r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19.01.18 Аппаратчик-оператор </a:t>
            </a:r>
            <a:r>
              <a:rPr lang="ru-RU" sz="1600" dirty="0">
                <a:latin typeface="Arial Black" panose="020B0A04020102020204" pitchFamily="34" charset="0"/>
              </a:rPr>
              <a:t>производства продуктов питания </a:t>
            </a:r>
            <a:r>
              <a:rPr lang="ru-RU" sz="1600" dirty="0" smtClean="0">
                <a:latin typeface="Arial Black" panose="020B0A04020102020204" pitchFamily="34" charset="0"/>
              </a:rPr>
              <a:t>животного происхождения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1 года 10 месяцев 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19.02.11 </a:t>
            </a:r>
            <a:r>
              <a:rPr lang="ru-RU" sz="1600" dirty="0">
                <a:latin typeface="Arial Black" panose="020B0A04020102020204" pitchFamily="34" charset="0"/>
              </a:rPr>
              <a:t>Технология продуктов питания из растительного сырья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b="1" dirty="0" smtClean="0">
                <a:latin typeface="Arial Black" panose="020B0A04020102020204" pitchFamily="34" charset="0"/>
              </a:rPr>
              <a:t>43.01.09 Повар, кондитер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года 10 месяцев</a:t>
            </a: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</a:t>
            </a:r>
            <a:r>
              <a:rPr lang="ru-RU" sz="1600" dirty="0"/>
              <a:t>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b="1" dirty="0" smtClean="0">
                <a:latin typeface="Arial Black" panose="020B0A04020102020204" pitchFamily="34" charset="0"/>
              </a:rPr>
              <a:t>43.02.15 Поварское и кондитерское дело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04765" y="1655593"/>
            <a:ext cx="8043337" cy="450445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132892" y="2297201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98" name="Picture 2" descr="http://qrcoder.ru/code/?http%3A%2F%2Fwww.xn--h1adue.xn--p1ai%2Findex.php%3Foption%3Dcom_content%26view%3Dcategory%26layout%3Dblog%26id%3D51%26Itemid%3D161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262" y="25315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1012844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 smtClean="0"/>
            </a:br>
            <a:r>
              <a:rPr lang="ru-RU" altLang="ru-RU" sz="2000" dirty="0" smtClean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 smtClean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07984" y="1394009"/>
            <a:ext cx="89723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</a:t>
            </a:r>
            <a:r>
              <a:rPr lang="ru-RU" sz="1600" dirty="0">
                <a:latin typeface="Arial Black" panose="020B0A04020102020204" pitchFamily="34" charset="0"/>
              </a:rPr>
              <a:t>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 </a:t>
            </a:r>
            <a:endParaRPr lang="ru-RU" sz="1600" dirty="0"/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44.02.04 Специальное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49.02.01 </a:t>
            </a:r>
            <a:r>
              <a:rPr lang="ru-RU" sz="1600" dirty="0">
                <a:latin typeface="Arial Black" panose="020B0A04020102020204" pitchFamily="34" charset="0"/>
              </a:rPr>
              <a:t>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49.02.02 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95600" y="1268760"/>
            <a:ext cx="9052197" cy="51125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138200" y="1599158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146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 smtClean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184837" y="2081391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85062" y="1499469"/>
            <a:ext cx="9052197" cy="46240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8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 smtClean="0"/>
            </a:br>
            <a:r>
              <a:rPr lang="ru-RU" altLang="ru-RU" sz="2000" dirty="0" smtClean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73810" y="1599158"/>
            <a:ext cx="89723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1 год 10 </a:t>
            </a:r>
            <a:r>
              <a:rPr lang="ru-RU" sz="1600" dirty="0"/>
              <a:t>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49.02.02 </a:t>
            </a:r>
            <a:r>
              <a:rPr lang="ru-RU" sz="1600" dirty="0">
                <a:latin typeface="Arial Black" panose="020B0A04020102020204" pitchFamily="34" charset="0"/>
              </a:rPr>
              <a:t>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63352" y="1244013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12350" y="2119867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ru-RU" altLang="ru-RU" dirty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5" action="ppaction://hlinksldjump"/>
              </a:rPr>
              <a:t>государственное </a:t>
            </a:r>
            <a:r>
              <a:rPr lang="ru-RU" altLang="ru-RU" dirty="0">
                <a:hlinkClick r:id="rId5" action="ppaction://hlinksldjump"/>
              </a:rPr>
              <a:t>бюджетное профессиональное образовательное учреждение Самарской области «Борский государственный техникум </a:t>
            </a:r>
            <a:endParaRPr lang="ru-RU" altLang="ru-RU" dirty="0" smtClean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Северо-Восточное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</a:t>
            </a:r>
            <a:r>
              <a:rPr lang="ru-RU" altLang="ru-RU" dirty="0" smtClean="0">
                <a:hlinkClick r:id="rId6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 smtClean="0">
              <a:hlinkClick r:id="rId4" action="ppaction://hlinksldjump"/>
            </a:endParaRPr>
          </a:p>
          <a:p>
            <a:pPr eaLnBrk="0" hangingPunct="0"/>
            <a:r>
              <a:rPr lang="ru-RU" altLang="ru-RU" dirty="0" smtClean="0">
                <a:hlinkClick r:id="rId4" action="ppaction://hlinksldjump"/>
              </a:rPr>
              <a:t>государственное </a:t>
            </a:r>
            <a:r>
              <a:rPr lang="ru-RU" altLang="ru-RU" dirty="0">
                <a:hlinkClick r:id="rId4" action="ppaction://hlinksldjump"/>
              </a:rPr>
              <a:t>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«Образовательный центр </a:t>
            </a:r>
            <a:r>
              <a:rPr lang="ru-RU" altLang="ru-RU" dirty="0" err="1" smtClean="0">
                <a:hlinkClick r:id="rId4" action="ppaction://hlinksldjump"/>
              </a:rPr>
              <a:t>с.Камышла</a:t>
            </a:r>
            <a:r>
              <a:rPr lang="ru-RU" altLang="ru-RU" dirty="0" smtClean="0">
                <a:hlinkClick r:id="rId4" action="ppaction://hlinksldjump"/>
              </a:rPr>
              <a:t>»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08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 smtClean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95600" y="1501852"/>
            <a:ext cx="9052197" cy="45194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75920" y="1531034"/>
            <a:ext cx="2327552" cy="1825154"/>
            <a:chOff x="2838100" y="1532087"/>
            <a:chExt cx="2327552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698088" y="1541239"/>
            <a:ext cx="89723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</a:t>
            </a:r>
            <a:r>
              <a:rPr lang="ru-RU" sz="1600" dirty="0">
                <a:latin typeface="Arial Black" panose="020B0A04020102020204" pitchFamily="34" charset="0"/>
              </a:rPr>
              <a:t>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49.02.02 </a:t>
            </a:r>
            <a:r>
              <a:rPr lang="ru-RU" sz="1600" dirty="0">
                <a:latin typeface="Arial Black" panose="020B0A04020102020204" pitchFamily="34" charset="0"/>
              </a:rPr>
              <a:t>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 smtClean="0"/>
            </a:br>
            <a:r>
              <a:rPr lang="ru-RU" altLang="ru-RU" sz="2000" dirty="0" smtClean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 smtClean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56218" y="1379572"/>
            <a:ext cx="9052197" cy="45066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122723" y="2106995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3083" y="1502220"/>
            <a:ext cx="89723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</a:t>
            </a:r>
            <a:r>
              <a:rPr lang="ru-RU" sz="1600" dirty="0">
                <a:latin typeface="Arial Black" panose="020B0A04020102020204" pitchFamily="34" charset="0"/>
              </a:rPr>
              <a:t>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49.02.02 </a:t>
            </a:r>
            <a:r>
              <a:rPr lang="ru-RU" sz="1600" dirty="0">
                <a:latin typeface="Arial Black" panose="020B0A04020102020204" pitchFamily="34" charset="0"/>
              </a:rPr>
              <a:t>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 smtClean="0"/>
            </a:br>
            <a:r>
              <a:rPr lang="ru-RU" altLang="ru-RU" sz="2000" dirty="0" smtClean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 smtClean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54123" y="2237197"/>
            <a:ext cx="9052197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1344" y="1970261"/>
            <a:ext cx="2251964" cy="1825154"/>
            <a:chOff x="4017568" y="1466297"/>
            <a:chExt cx="2251964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75480" y="2552902"/>
            <a:ext cx="8972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 smtClean="0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 smtClean="0"/>
            </a:br>
            <a:r>
              <a:rPr lang="ru-RU" altLang="ru-RU" sz="2000" dirty="0" smtClean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41705" y="1397540"/>
            <a:ext cx="901681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11.02.16 Монтаж, техническое обслуживание и ремонт электронных приборов и устройств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классов, Срок обучения: </a:t>
            </a:r>
            <a:r>
              <a:rPr lang="ru-RU" sz="1600" dirty="0" smtClean="0"/>
              <a:t>3 года 10 </a:t>
            </a:r>
            <a:r>
              <a:rPr lang="ru-RU" sz="1600" dirty="0"/>
              <a:t>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</a:t>
            </a:r>
            <a:r>
              <a:rPr lang="ru-RU" sz="1600" dirty="0" smtClean="0"/>
              <a:t>: 2 года 10 </a:t>
            </a:r>
            <a:r>
              <a:rPr lang="ru-RU" sz="1600" dirty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15.01.32 Оператор станков с </a:t>
            </a:r>
            <a:r>
              <a:rPr lang="ru-RU" sz="1600" dirty="0">
                <a:latin typeface="Arial Black" panose="020B0A04020102020204" pitchFamily="34" charset="0"/>
              </a:rPr>
              <a:t>ЧПУ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15.01.33 Токарь на станках с ЧПУ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15.01.34 Фрезеровщик </a:t>
            </a:r>
            <a:r>
              <a:rPr lang="ru-RU" sz="1600" dirty="0">
                <a:latin typeface="Arial Black" panose="020B0A04020102020204" pitchFamily="34" charset="0"/>
              </a:rPr>
              <a:t>на станках с ЧПУ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10 </a:t>
            </a:r>
            <a:r>
              <a:rPr lang="ru-RU" sz="1600" dirty="0" smtClean="0"/>
              <a:t>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15.02.12 Монтаж, техническое обслуживание и ремонт промышленного оборудования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15.02.14 Оснащение средствами автоматизации технологических процессов и производств (по отраслям)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</a:t>
            </a:r>
            <a:r>
              <a:rPr lang="ru-RU" sz="1600" dirty="0" smtClean="0"/>
              <a:t>3 года </a:t>
            </a:r>
            <a:r>
              <a:rPr lang="ru-RU" sz="1600" dirty="0"/>
              <a:t>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</a:t>
            </a:r>
            <a:r>
              <a:rPr lang="ru-RU" sz="1600" dirty="0" smtClean="0"/>
              <a:t>2 года 10 месяцев</a:t>
            </a:r>
            <a:endParaRPr lang="ru-RU" sz="16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564505" y="1198900"/>
            <a:ext cx="9331963" cy="51762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0" y="148478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70" name="Picture 2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47" y="18562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331293" y="1540365"/>
            <a:ext cx="83473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23.02.07 Техническое обслуживания и ремонт двигателей, систем и агрегатов автомобилей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Декоративно-прикладное искусство и народные промыслы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68605" y="1409009"/>
            <a:ext cx="8810064" cy="486094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239139" y="1556985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70" name="Picture 2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47" y="18562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5949280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012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212969" y="1783866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841100" y="1783866"/>
            <a:ext cx="8295460" cy="35283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pic>
        <p:nvPicPr>
          <p:cNvPr id="12292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019502" y="1993683"/>
            <a:ext cx="8347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43.02.16 Туризм и гостеприимство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1 год, 10 месяцев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61113" y="1502362"/>
            <a:ext cx="9052197" cy="48069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28782" y="1511102"/>
            <a:ext cx="2327552" cy="1825154"/>
            <a:chOff x="2838100" y="1532087"/>
            <a:chExt cx="2327552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057350" y="1581704"/>
            <a:ext cx="8347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</a:t>
            </a:r>
            <a:r>
              <a:rPr lang="ru-RU" sz="1600" dirty="0">
                <a:latin typeface="Arial Black" panose="020B0A04020102020204" pitchFamily="34" charset="0"/>
              </a:rPr>
              <a:t>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43.02.16 Туризм и гостеприимство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pic>
        <p:nvPicPr>
          <p:cNvPr id="19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711629" y="1784250"/>
            <a:ext cx="8734122" cy="384007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365888" y="1784250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72938" y="2085910"/>
            <a:ext cx="77505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</a:t>
            </a:r>
            <a:r>
              <a:rPr lang="ru-RU" sz="1600" dirty="0">
                <a:latin typeface="Arial Black" panose="020B0A04020102020204" pitchFamily="34" charset="0"/>
              </a:rPr>
              <a:t>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032903" y="1890544"/>
            <a:ext cx="8734122" cy="38162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365888" y="1784250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51250" y="2224812"/>
            <a:ext cx="8347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43.02.16 Туризм и гостеприимство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Декоративно-прикладное искусство и народные промыслы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434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 smtClean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607509" y="1281519"/>
            <a:ext cx="8734122" cy="509980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855744" y="1401439"/>
            <a:ext cx="83473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</a:t>
            </a:r>
            <a:r>
              <a:rPr lang="ru-RU" sz="1600" dirty="0">
                <a:latin typeface="Arial Black" panose="020B0A04020102020204" pitchFamily="34" charset="0"/>
              </a:rPr>
              <a:t>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54.02.01 Дизайн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54.02.02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Декоративно-прикладное искусство и народные промыслы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69493" y="1569541"/>
            <a:ext cx="2251964" cy="1825154"/>
            <a:chOff x="4017568" y="1466297"/>
            <a:chExt cx="2251964" cy="1825154"/>
          </a:xfrm>
        </p:grpSpPr>
        <p:sp>
          <p:nvSpPr>
            <p:cNvPr id="22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2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4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5" name="Рисунок 24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10272464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916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63352" y="1244013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12350" y="2119867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Северо-Западное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3" action="ppaction://hlinksldjump"/>
              </a:rPr>
              <a:t>м.р</a:t>
            </a:r>
            <a:r>
              <a:rPr lang="ru-RU" altLang="ru-RU" dirty="0">
                <a:hlinkClick r:id="rId3" action="ppaction://hlinksldjump"/>
              </a:rPr>
              <a:t>. </a:t>
            </a:r>
            <a:r>
              <a:rPr lang="ru-RU" altLang="ru-RU" dirty="0" err="1" smtClean="0">
                <a:hlinkClick r:id="rId3" action="ppaction://hlinksldjump"/>
              </a:rPr>
              <a:t>Кошкинский</a:t>
            </a:r>
            <a:endParaRPr lang="ru-RU" altLang="ru-RU" dirty="0" smtClean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Отрадненское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4" action="ppaction://hlinksldjump"/>
              </a:rPr>
              <a:t>«</a:t>
            </a:r>
            <a:r>
              <a:rPr lang="ru-RU" altLang="ru-RU" dirty="0" err="1" smtClean="0">
                <a:hlinkClick r:id="rId4" action="ppaction://hlinksldjump"/>
              </a:rPr>
              <a:t>Отрадненский</a:t>
            </a:r>
            <a:r>
              <a:rPr lang="ru-RU" altLang="ru-RU" dirty="0" smtClean="0">
                <a:hlinkClick r:id="rId4" action="ppaction://hlinksldjump"/>
              </a:rPr>
              <a:t> нефтяной техникум»</a:t>
            </a:r>
            <a:endParaRPr lang="ru-RU" altLang="ru-RU" dirty="0" smtClean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Центральное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altLang="ru-RU" dirty="0" smtClean="0">
                <a:hlinkClick r:id="rId5" action="ppaction://hlinksldjump"/>
              </a:rPr>
              <a:t>«Жигулевский государственный колледж»</a:t>
            </a:r>
            <a:endParaRPr lang="ru-RU" altLang="ru-RU" dirty="0" smtClean="0"/>
          </a:p>
          <a:p>
            <a:pPr eaLnBrk="0" hangingPunct="0"/>
            <a:endParaRPr lang="ru-RU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err="1" smtClean="0">
                <a:latin typeface="Arial Black" panose="020B0A04020102020204" pitchFamily="34" charset="0"/>
              </a:rPr>
              <a:t>Кинельское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</a:t>
            </a:r>
            <a:r>
              <a:rPr lang="ru-RU" altLang="ru-RU" dirty="0" smtClean="0">
                <a:hlinkClick r:id="rId6" action="ppaction://hlinksldjump"/>
              </a:rPr>
              <a:t>бюджетное </a:t>
            </a:r>
            <a:r>
              <a:rPr lang="ru-RU" altLang="ru-RU" dirty="0">
                <a:hlinkClick r:id="rId6" action="ppaction://hlinksldjump"/>
              </a:rPr>
              <a:t>профессиональное образовательное учреждение Самарской области </a:t>
            </a:r>
            <a:r>
              <a:rPr lang="ru-RU" altLang="ru-RU" dirty="0" smtClean="0">
                <a:hlinkClick r:id="rId6" action="ppaction://hlinksldjump"/>
              </a:rPr>
              <a:t>«</a:t>
            </a:r>
            <a:r>
              <a:rPr lang="ru-RU" altLang="ru-RU" dirty="0" err="1" smtClean="0">
                <a:hlinkClick r:id="rId6" action="ppaction://hlinksldjump"/>
              </a:rPr>
              <a:t>Домашкинский</a:t>
            </a:r>
            <a:r>
              <a:rPr lang="ru-RU" altLang="ru-RU" dirty="0" smtClean="0">
                <a:hlinkClick r:id="rId6" action="ppaction://hlinksldjump"/>
              </a:rPr>
              <a:t> государственный техникум»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12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 Самарской области «Губернский техникум м.р. </a:t>
            </a:r>
            <a:r>
              <a:rPr lang="ru-RU" altLang="ru-RU" sz="2000" dirty="0" err="1" smtClean="0"/>
              <a:t>Кошкинский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446800 Самарская область,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Кошкинский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район, с. Кошки, квартал4, дом2,  тел. </a:t>
            </a:r>
            <a:r>
              <a:rPr lang="ru-RU" dirty="0" smtClean="0">
                <a:solidFill>
                  <a:schemeClr val="bg1"/>
                </a:solidFill>
              </a:rPr>
              <a:t>+7 846 502-20-32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57542" y="1609814"/>
            <a:ext cx="8972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15415 Овощевод</a:t>
            </a:r>
          </a:p>
          <a:p>
            <a:pPr eaLnBrk="0" hangingPunct="0"/>
            <a:r>
              <a:rPr lang="ru-RU" sz="1600" dirty="0" smtClean="0"/>
              <a:t>Срок обучения: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23592" y="1484784"/>
            <a:ext cx="9052197" cy="17281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100672" y="1181595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23592" y="3429000"/>
            <a:ext cx="9052197" cy="12241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95330" y="368594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467567" y="5079123"/>
            <a:ext cx="9052197" cy="10081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24216" y="525899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15415 Овощевод</a:t>
            </a:r>
          </a:p>
          <a:p>
            <a:pPr eaLnBrk="0" hangingPunct="0"/>
            <a:r>
              <a:rPr lang="ru-RU" sz="1600" dirty="0" smtClean="0"/>
              <a:t>Срок обучения: требований к образованию нет, 10 месяцев</a:t>
            </a:r>
          </a:p>
        </p:txBody>
      </p:sp>
      <p:pic>
        <p:nvPicPr>
          <p:cNvPr id="14338" name="Picture 2" descr="http://qrcoder.ru/code/?http%3A%2F%2Fgtmrk.yartel.ru%2Findex.php%2Finformatsiya-dlya-abiturientov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89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21"/>
          <p:cNvGrpSpPr/>
          <p:nvPr/>
        </p:nvGrpSpPr>
        <p:grpSpPr>
          <a:xfrm>
            <a:off x="46588" y="2941300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100672" y="4670579"/>
            <a:ext cx="2129642" cy="1825200"/>
            <a:chOff x="3390776" y="1592499"/>
            <a:chExt cx="2129642" cy="1825200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5" name="Нижний колонтитул 44"/>
          <p:cNvSpPr>
            <a:spLocks noGrp="1"/>
          </p:cNvSpPr>
          <p:nvPr>
            <p:ph type="ftr" sz="quarter" idx="10"/>
          </p:nvPr>
        </p:nvSpPr>
        <p:spPr>
          <a:xfrm>
            <a:off x="99568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446800 Самарская область,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Кошкинский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район, с. Кошки, квартал4, дом2,  тел. </a:t>
            </a:r>
            <a:r>
              <a:rPr lang="ru-RU" dirty="0" smtClean="0">
                <a:solidFill>
                  <a:schemeClr val="bg1"/>
                </a:solidFill>
              </a:rPr>
              <a:t>+7 846 502-20-32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041432" y="1646624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74595" y="1625639"/>
            <a:ext cx="7920880" cy="153344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190779" y="3888746"/>
            <a:ext cx="7920880" cy="155953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27680" y="1653039"/>
            <a:ext cx="2327552" cy="1825154"/>
            <a:chOff x="2838100" y="1532087"/>
            <a:chExt cx="2327552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63352" y="3861048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3377083" y="205182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87749" y="4281623"/>
            <a:ext cx="7399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 smtClean="0"/>
              <a:t>Образование: 11 классов, Срок обучения: 2 года 10 месяцев (заочная)</a:t>
            </a: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 Самарской области «Губернский техникум м.р. </a:t>
            </a:r>
            <a:r>
              <a:rPr lang="ru-RU" altLang="ru-RU" sz="2000" dirty="0" err="1" smtClean="0"/>
              <a:t>Кошкинский</a:t>
            </a:r>
            <a:endParaRPr lang="en-US" altLang="ru-RU" sz="2000" dirty="0"/>
          </a:p>
        </p:txBody>
      </p:sp>
      <p:pic>
        <p:nvPicPr>
          <p:cNvPr id="52" name="Picture 2" descr="http://qrcoder.ru/code/?http%3A%2F%2Fgtmrk.yartel.ru%2Findex.php%2Finformatsiya-dlya-abiturientov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89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Новокуйбышевский</a:t>
            </a:r>
            <a:r>
              <a:rPr lang="ru-RU" altLang="ru-RU" sz="2000" dirty="0" smtClean="0"/>
              <a:t> нефтехимический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 г. Новокуйбышевск,  ул. Кирова, дом 4 , тел. </a:t>
            </a:r>
            <a:r>
              <a:rPr lang="ru-RU" dirty="0" smtClean="0">
                <a:solidFill>
                  <a:schemeClr val="bg1"/>
                </a:solidFill>
              </a:rPr>
              <a:t>+7 846 352-05-56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68191" y="2041038"/>
            <a:ext cx="89723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18.01.33 Лаборант по контролю качества сырья, реактивов, промежуточных продуктов, готовой продукции, отходов производства (лаборант химического анализа)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18.02.12 Технология аналитического контроля химических соединений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64122" y="1784250"/>
            <a:ext cx="9052197" cy="330093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224359" y="1801156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840416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2050" name="Picture 2" descr="http://qrcoder.ru/code/?https%3A%2F%2Fnnht.ru%2Fabiturientam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31" y="173914"/>
            <a:ext cx="1029441" cy="10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Нефтегорский</a:t>
            </a:r>
            <a:r>
              <a:rPr lang="ru-RU" altLang="ru-RU" sz="2000" dirty="0" smtClean="0"/>
              <a:t> государственный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город Нефтегорск, проспект Победы , дом 10 , тел. </a:t>
            </a:r>
            <a:r>
              <a:rPr lang="ru-RU" dirty="0" smtClean="0">
                <a:solidFill>
                  <a:schemeClr val="bg1"/>
                </a:solidFill>
              </a:rPr>
              <a:t>+7 846 702-15-73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901419" y="1773410"/>
            <a:ext cx="7731086" cy="10081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191344" y="1772816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1" name="Прямоугольник 80"/>
          <p:cNvSpPr/>
          <p:nvPr/>
        </p:nvSpPr>
        <p:spPr>
          <a:xfrm>
            <a:off x="3431704" y="2003989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91344" y="4005064"/>
            <a:ext cx="2390643" cy="1825154"/>
            <a:chOff x="8210934" y="1625686"/>
            <a:chExt cx="2390643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6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2" name="Рисунок 6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2855640" y="4293096"/>
            <a:ext cx="7725949" cy="9361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://qrcoder.ru/code/?http%3A%2F%2Fneftgt.minobr63.ru%2F%3Fpage_id%3D457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630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215680" y="4437112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0"/>
          </p:nvPr>
        </p:nvSpPr>
        <p:spPr>
          <a:xfrm>
            <a:off x="99568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Хворостянский</a:t>
            </a:r>
            <a:r>
              <a:rPr lang="ru-RU" altLang="ru-RU" sz="2000" dirty="0" smtClean="0"/>
              <a:t> государственный техникум им.Юрия Рябова"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Хворостянский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район, с.Хворостянка, ул.Школьная 1 , тел. </a:t>
            </a:r>
            <a:r>
              <a:rPr lang="ru-RU" dirty="0" smtClean="0">
                <a:solidFill>
                  <a:schemeClr val="bg1"/>
                </a:solidFill>
              </a:rPr>
              <a:t>+7 846 779-15-92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431704" y="1484784"/>
            <a:ext cx="70450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38.02.01. Экономика и бухгалтерский учёт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43.01.09 Повар, кондитер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071664" y="1340768"/>
            <a:ext cx="7770462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63352" y="3933056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62"/>
          <p:cNvGrpSpPr/>
          <p:nvPr/>
        </p:nvGrpSpPr>
        <p:grpSpPr>
          <a:xfrm>
            <a:off x="338443" y="1310756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064459" y="3933142"/>
            <a:ext cx="7770462" cy="165609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59696" y="4149080"/>
            <a:ext cx="6959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38.02.01. Экономика и бухгалтерский учёт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pic>
        <p:nvPicPr>
          <p:cNvPr id="5122" name="Picture 2" descr="http://qrcoder.ru/code/?http%3A%2F%2Fwww.gouspohgt.ru%2Fsample-levels%2Fusloviya-obucheniya-lits-c-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172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696400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sz="2000" dirty="0" smtClean="0"/>
              <a:t>«Технологический колледж </a:t>
            </a:r>
            <a:r>
              <a:rPr lang="ru-RU" altLang="ru-RU" sz="2000" dirty="0" err="1" smtClean="0"/>
              <a:t>им.Н.Д.Кузнецова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Ул.Советской Армии 5А , тел. </a:t>
            </a:r>
            <a:r>
              <a:rPr lang="ru-RU" dirty="0" smtClean="0">
                <a:solidFill>
                  <a:schemeClr val="bg1"/>
                </a:solidFill>
              </a:rPr>
              <a:t> +7 846 201-80-88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19675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15.01.29 Контролер станочных и слесарных работ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12851 </a:t>
            </a:r>
            <a:r>
              <a:rPr lang="ru-RU" sz="1600" dirty="0">
                <a:latin typeface="Arial Black" panose="020B0A04020102020204" pitchFamily="34" charset="0"/>
              </a:rPr>
              <a:t>Комплектовщик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17531 Рабочий зеленого хозяйства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18103 Садовник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20190 Архивариус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  <a:endParaRPr lang="ru-RU" sz="16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39616" y="1196752"/>
            <a:ext cx="8136904" cy="25202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191344" y="3717032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62"/>
          <p:cNvGrpSpPr/>
          <p:nvPr/>
        </p:nvGrpSpPr>
        <p:grpSpPr>
          <a:xfrm>
            <a:off x="252012" y="148267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67608" y="3789040"/>
            <a:ext cx="8093733" cy="25922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99656" y="386104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15.01.29 Контролер станочных и слесарных работ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12851 </a:t>
            </a:r>
            <a:r>
              <a:rPr lang="ru-RU" sz="1600" dirty="0">
                <a:latin typeface="Arial Black" panose="020B0A04020102020204" pitchFamily="34" charset="0"/>
              </a:rPr>
              <a:t>Комплектовщик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17531 </a:t>
            </a:r>
            <a:r>
              <a:rPr lang="ru-RU" sz="1600" dirty="0">
                <a:latin typeface="Arial Black" panose="020B0A04020102020204" pitchFamily="34" charset="0"/>
              </a:rPr>
              <a:t>Рабочий зеленого хозяйства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18103 Садовник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</p:txBody>
      </p:sp>
      <p:pic>
        <p:nvPicPr>
          <p:cNvPr id="6146" name="Picture 2" descr="http://qrcoder.ru/code/?https%3A%2F%2Fscais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625" y="224437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Самара, Ул.Советской Армии 5А , тел. </a:t>
            </a:r>
            <a:r>
              <a:rPr lang="ru-RU" dirty="0" smtClean="0">
                <a:solidFill>
                  <a:schemeClr val="bg1"/>
                </a:solidFill>
              </a:rPr>
              <a:t>+7 846 201-80-88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0"/>
          <p:cNvGrpSpPr/>
          <p:nvPr/>
        </p:nvGrpSpPr>
        <p:grpSpPr>
          <a:xfrm>
            <a:off x="335360" y="1268760"/>
            <a:ext cx="2129642" cy="1825200"/>
            <a:chOff x="3390776" y="1592499"/>
            <a:chExt cx="2129642" cy="1825200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3215680" y="1268760"/>
            <a:ext cx="7848872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31704" y="126876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12851 Комплектовщик </a:t>
            </a: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нет, </a:t>
            </a:r>
            <a:r>
              <a:rPr lang="ru-RU" sz="1600" dirty="0"/>
              <a:t>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17531 Рабочий зеленого хозяйства</a:t>
            </a: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нет, </a:t>
            </a:r>
            <a:r>
              <a:rPr lang="ru-RU" sz="1600" dirty="0"/>
              <a:t>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18103 Садовник </a:t>
            </a: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357140" y="2919474"/>
            <a:ext cx="2345741" cy="1825154"/>
            <a:chOff x="3330087" y="1478958"/>
            <a:chExt cx="2345741" cy="1825154"/>
          </a:xfrm>
        </p:grpSpPr>
        <p:sp>
          <p:nvSpPr>
            <p:cNvPr id="4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9" name="Рисунок 4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3215680" y="3068960"/>
            <a:ext cx="7807987" cy="15841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31704" y="314096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15.01.29 Контролер станочных и слесарных работ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12851 </a:t>
            </a:r>
            <a:r>
              <a:rPr lang="ru-RU" sz="1600" dirty="0">
                <a:latin typeface="Arial Black" panose="020B0A04020102020204" pitchFamily="34" charset="0"/>
              </a:rPr>
              <a:t>Комплектовщик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20190 </a:t>
            </a:r>
            <a:r>
              <a:rPr lang="ru-RU" sz="1600" dirty="0">
                <a:latin typeface="Arial Black" panose="020B0A04020102020204" pitchFamily="34" charset="0"/>
              </a:rPr>
              <a:t>Архивариус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427718" y="4517505"/>
            <a:ext cx="2327552" cy="1825154"/>
            <a:chOff x="2838100" y="1532087"/>
            <a:chExt cx="2327552" cy="1825154"/>
          </a:xfrm>
        </p:grpSpPr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6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0" name="Рисунок 59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3143672" y="4797152"/>
            <a:ext cx="7888401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31704" y="486916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20190 Архивариус</a:t>
            </a: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1 год 10 месяцев</a:t>
            </a:r>
          </a:p>
        </p:txBody>
      </p:sp>
      <p:sp>
        <p:nvSpPr>
          <p:cNvPr id="40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</a:t>
            </a:r>
            <a:r>
              <a:rPr lang="ru-RU" altLang="ru-RU" sz="2000" dirty="0" smtClean="0"/>
              <a:t>«Технологический колледж </a:t>
            </a:r>
            <a:r>
              <a:rPr lang="ru-RU" altLang="ru-RU" sz="2000" dirty="0" err="1" smtClean="0"/>
              <a:t>им.Н.Д.Кузнецова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pic>
        <p:nvPicPr>
          <p:cNvPr id="7170" name="Picture 2" descr="http://qrcoder.ru/code/?https%3A%2F%2Fscais.ru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06" y="196732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Нижний колонтитул 64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Большеглушицкий</a:t>
            </a:r>
            <a:r>
              <a:rPr lang="ru-RU" altLang="ru-RU" sz="2000" dirty="0" smtClean="0"/>
              <a:t> государственный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с. Большая Глушица, ул. Зеленая, д.9, тел. </a:t>
            </a:r>
            <a:r>
              <a:rPr lang="ru-RU" dirty="0" smtClean="0">
                <a:solidFill>
                  <a:schemeClr val="bg1"/>
                </a:solidFill>
              </a:rPr>
              <a:t>+7 846 732-15-87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87688" y="2492896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927648" y="2132856"/>
            <a:ext cx="9052197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528936" y="1973932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218" name="Picture 2" descr="http://qrcoder.ru/code/?http%3A%2F%2Ftech-bgl.ru%2F%3Fpage_id%3D45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568" y="233951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840416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445350, Самарская область, г.о. Жигулевск, г. Жигулевск, улица Мира, 22, тел. </a:t>
            </a:r>
            <a:r>
              <a:rPr lang="ru-RU" dirty="0" smtClean="0">
                <a:solidFill>
                  <a:schemeClr val="bg1"/>
                </a:solidFill>
              </a:rPr>
              <a:t>+7 848 622-48-07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927648" y="1268760"/>
            <a:ext cx="8280920" cy="31683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43672" y="1340768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08.01.29 Мастер по ремонту и обслуживанию инженерных систем ЖКХ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08.02.14 Эксплуатация </a:t>
            </a:r>
            <a:r>
              <a:rPr lang="ru-RU" sz="1600" dirty="0">
                <a:latin typeface="Arial Black" panose="020B0A04020102020204" pitchFamily="34" charset="0"/>
              </a:rPr>
              <a:t>и обслуживание многоквартирного дома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/>
              <a:t>Образование</a:t>
            </a:r>
            <a:r>
              <a:rPr lang="ru-RU" sz="1600" dirty="0"/>
              <a:t>: 9 классов,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13.01.10 Электромонтер по ремонту и обслуживанию электрооборудования (по отраслям)</a:t>
            </a:r>
          </a:p>
          <a:p>
            <a:pPr eaLnBrk="0" hangingPunct="0"/>
            <a:r>
              <a:rPr lang="ru-RU" sz="1600" dirty="0" smtClean="0"/>
              <a:t>Образование: 9 классов, Срок обучения: 1 год 10 месяцев</a:t>
            </a:r>
          </a:p>
          <a:p>
            <a:pPr eaLnBrk="0" hangingPunct="0"/>
            <a:endParaRPr lang="ru-RU" sz="1600" dirty="0" smtClean="0"/>
          </a:p>
        </p:txBody>
      </p:sp>
      <p:pic>
        <p:nvPicPr>
          <p:cNvPr id="8194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86550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26"/>
          <p:cNvGrpSpPr/>
          <p:nvPr/>
        </p:nvGrpSpPr>
        <p:grpSpPr>
          <a:xfrm>
            <a:off x="335360" y="1484784"/>
            <a:ext cx="2254696" cy="1825154"/>
            <a:chOff x="2838100" y="1507418"/>
            <a:chExt cx="2254696" cy="1825154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0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7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2" name="Рисунок 7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0" name="Нижний колонтитул 39"/>
          <p:cNvSpPr>
            <a:spLocks noGrp="1"/>
          </p:cNvSpPr>
          <p:nvPr>
            <p:ph type="ftr" sz="quarter" idx="10"/>
          </p:nvPr>
        </p:nvSpPr>
        <p:spPr>
          <a:xfrm>
            <a:off x="1012844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47" name="Группа 30"/>
          <p:cNvGrpSpPr/>
          <p:nvPr/>
        </p:nvGrpSpPr>
        <p:grpSpPr>
          <a:xfrm>
            <a:off x="335360" y="4149080"/>
            <a:ext cx="2129642" cy="1825200"/>
            <a:chOff x="3390776" y="1592499"/>
            <a:chExt cx="2129642" cy="1825200"/>
          </a:xfrm>
        </p:grpSpPr>
        <p:sp>
          <p:nvSpPr>
            <p:cNvPr id="5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8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68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5" name="Рисунок 64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0" name="AutoShape 3"/>
          <p:cNvSpPr>
            <a:spLocks noChangeArrowheads="1"/>
          </p:cNvSpPr>
          <p:nvPr/>
        </p:nvSpPr>
        <p:spPr bwMode="auto">
          <a:xfrm>
            <a:off x="2999656" y="4725144"/>
            <a:ext cx="8352928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215680" y="486916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17544 </a:t>
            </a:r>
            <a:r>
              <a:rPr lang="ru-RU" sz="1600" dirty="0">
                <a:latin typeface="Arial Black" panose="020B0A04020102020204" pitchFamily="34" charset="0"/>
              </a:rPr>
              <a:t>Рабочий </a:t>
            </a:r>
            <a:r>
              <a:rPr lang="ru-RU" sz="1600" dirty="0" smtClean="0">
                <a:latin typeface="Arial Black" panose="020B0A04020102020204" pitchFamily="34" charset="0"/>
              </a:rPr>
              <a:t>по комплексному обслуживанию и ремонту зданий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нет, </a:t>
            </a:r>
            <a:r>
              <a:rPr lang="ru-RU" sz="1600" dirty="0"/>
              <a:t>Срок 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pic>
        <p:nvPicPr>
          <p:cNvPr id="83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88640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«Сергиевский губернский техникум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446540 Самарская область, Сергиевский район, с. Сергиевск, ул. Ленина, дом 15 тел.: +7 846 552-21-30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119587" y="1559826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>
                <a:latin typeface="+mj-lt"/>
              </a:rPr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71664" y="3068960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 smtClean="0"/>
              <a:t> </a:t>
            </a: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196752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35"/>
          <p:cNvGrpSpPr/>
          <p:nvPr/>
        </p:nvGrpSpPr>
        <p:grpSpPr>
          <a:xfrm>
            <a:off x="335360" y="2924944"/>
            <a:ext cx="2390643" cy="1825154"/>
            <a:chOff x="8210934" y="1625686"/>
            <a:chExt cx="2390643" cy="1825154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9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Рисунок 4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2855640" y="2924944"/>
            <a:ext cx="8805204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 descr="http://qrcoder.ru/code/?http%3A%2F%2Fwww.%F1%E3%F263.%F0%F4%2Findex%2Finformacija_o_nabore_abiturientov_s_invalidnostju_i_ovz%2F0-497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04" y="172178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6" name="Группа 30"/>
          <p:cNvGrpSpPr/>
          <p:nvPr/>
        </p:nvGrpSpPr>
        <p:grpSpPr>
          <a:xfrm>
            <a:off x="335360" y="4653136"/>
            <a:ext cx="2129642" cy="1825200"/>
            <a:chOff x="3390776" y="1592499"/>
            <a:chExt cx="2129642" cy="1825200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5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9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999656" y="479715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14522 Мойщик посуды 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нет, </a:t>
            </a:r>
            <a:r>
              <a:rPr lang="ru-RU" sz="1600" dirty="0"/>
              <a:t>Срок обучения: 1 год 10 месяцев</a:t>
            </a: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19262 Уборщик территорий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</a:t>
            </a:r>
            <a:r>
              <a:rPr lang="ru-RU" sz="1600" dirty="0" smtClean="0"/>
              <a:t>требований к образованию нет Срок </a:t>
            </a:r>
            <a:r>
              <a:rPr lang="ru-RU" sz="1600" dirty="0"/>
              <a:t>обучения: 1 год 10 </a:t>
            </a:r>
            <a:r>
              <a:rPr lang="ru-RU" sz="1600" dirty="0" smtClean="0"/>
              <a:t>месяцев</a:t>
            </a:r>
            <a:endParaRPr lang="ru-RU" sz="1600" dirty="0"/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711624" y="4653136"/>
            <a:ext cx="8928992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 smtClean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21097" y="996158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 smtClean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41190" y="186377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dirty="0" smtClean="0">
                <a:hlinkClick r:id="rId3" action="ppaction://hlinksldjump"/>
              </a:rPr>
              <a:t>государственное </a:t>
            </a:r>
            <a:r>
              <a:rPr lang="ru-RU" dirty="0">
                <a:hlinkClick r:id="rId3" action="ppaction://hlinksldjump"/>
              </a:rPr>
              <a:t>бюджетное профессиональное образовательное учреждение Самарской области "Самарский государственный колледж сервисных технологий и дизайна" </a:t>
            </a:r>
            <a:endParaRPr 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dirty="0" smtClean="0">
                <a:hlinkClick r:id="rId4" action="ppaction://hlinksldjump"/>
              </a:rPr>
              <a:t>государственное </a:t>
            </a:r>
            <a:r>
              <a:rPr lang="ru-RU" dirty="0">
                <a:hlinkClick r:id="rId4" action="ppaction://hlinksldjump"/>
              </a:rPr>
              <a:t>бюджетное профессиональное образовательное учреждение "Самарский медицинский колледж им. </a:t>
            </a:r>
            <a:r>
              <a:rPr lang="ru-RU" dirty="0" err="1">
                <a:hlinkClick r:id="rId4" action="ppaction://hlinksldjump"/>
              </a:rPr>
              <a:t>Н.Ляпиной</a:t>
            </a:r>
            <a:r>
              <a:rPr lang="ru-RU" dirty="0">
                <a:hlinkClick r:id="rId4" action="ppaction://hlinksldjump"/>
              </a:rPr>
              <a:t>" </a:t>
            </a:r>
            <a:endParaRPr lang="ru-RU" dirty="0" smtClean="0"/>
          </a:p>
          <a:p>
            <a:pPr eaLnBrk="0" hangingPunct="0"/>
            <a:r>
              <a:rPr lang="ru-RU" dirty="0" err="1" smtClean="0">
                <a:hlinkClick r:id="rId5" action="ppaction://hlinksldjump"/>
              </a:rPr>
              <a:t>Безенчукский</a:t>
            </a:r>
            <a:r>
              <a:rPr lang="ru-RU" dirty="0" smtClean="0">
                <a:hlinkClick r:id="rId5" action="ppaction://hlinksldjump"/>
              </a:rPr>
              <a:t> филиал</a:t>
            </a:r>
            <a:endParaRPr lang="ru-RU" dirty="0" smtClean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 smtClean="0">
                <a:hlinkClick r:id="rId6" action="ppaction://hlinksldjump"/>
              </a:rPr>
              <a:t>государственное </a:t>
            </a:r>
            <a:r>
              <a:rPr lang="ru-RU" dirty="0">
                <a:hlinkClick r:id="rId6" action="ppaction://hlinksldjump"/>
              </a:rPr>
              <a:t>бюджетное образовательное учреждение Самарской области «Самарский машиностроительный колледж</a:t>
            </a:r>
            <a:r>
              <a:rPr lang="ru-RU" dirty="0" smtClean="0">
                <a:hlinkClick r:id="rId6" action="ppaction://hlinksldjump"/>
              </a:rPr>
              <a:t>»</a:t>
            </a:r>
            <a:endParaRPr lang="ru-RU" dirty="0" smtClean="0"/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 smtClean="0">
                <a:hlinkClick r:id="rId7" action="ppaction://hlinksldjump"/>
              </a:rPr>
              <a:t>государственное </a:t>
            </a:r>
            <a:r>
              <a:rPr lang="ru-RU" altLang="ru-RU" dirty="0">
                <a:hlinkClick r:id="rId7" action="ppaction://hlinksldjump"/>
              </a:rPr>
              <a:t>автономное профессиональное образовательное учреждение Самарской области "Самарский металлургический </a:t>
            </a:r>
            <a:r>
              <a:rPr lang="ru-RU" altLang="ru-RU" dirty="0" smtClean="0">
                <a:hlinkClick r:id="rId7" action="ppaction://hlinksldjump"/>
              </a:rPr>
              <a:t>колледж»</a:t>
            </a:r>
            <a:endParaRPr lang="ru-RU" altLang="ru-RU" dirty="0" smtClean="0"/>
          </a:p>
          <a:p>
            <a:pPr eaLnBrk="0" hangingPunct="0"/>
            <a:endParaRPr lang="ru-RU" altLang="ru-RU" dirty="0" smtClean="0"/>
          </a:p>
          <a:p>
            <a:pPr eaLnBrk="0" hangingPunct="0"/>
            <a:r>
              <a:rPr lang="ru-RU" dirty="0">
                <a:hlinkClick r:id="rId8" action="ppaction://hlinksldjump"/>
              </a:rPr>
              <a:t>государственное бюджетное профессиональное образовательное учреждение Самарской области «Самарский техникум кулинарного искусства</a:t>
            </a:r>
            <a:r>
              <a:rPr lang="ru-RU" dirty="0" smtClean="0">
                <a:hlinkClick r:id="rId8" action="ppaction://hlinksldjump"/>
              </a:rPr>
              <a:t>»</a:t>
            </a:r>
            <a:endParaRPr lang="ru-RU" dirty="0" smtClean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2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446540 Самарская область, Сергиевский район, с. Сергиевск, ул. Ленина, дом 15 тел.: +7 846 552-21-30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87169" y="1385107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>
                <a:latin typeface="+mj-lt"/>
              </a:rPr>
              <a:t>Образование: 9 классов  Срок обучения: 3 года 10 месяцев</a:t>
            </a:r>
          </a:p>
          <a:p>
            <a:pPr eaLnBrk="0" hangingPunct="0"/>
            <a:endParaRPr lang="ru-RU" sz="1600" b="1" dirty="0" smtClean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43672" y="4293096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 smtClean="0">
                <a:latin typeface="+mj-lt"/>
              </a:rPr>
              <a:t>Образование: 9 классов  Срок обучения: 3 года 10 месяцев</a:t>
            </a:r>
          </a:p>
          <a:p>
            <a:pPr eaLnBrk="0" hangingPunct="0"/>
            <a:endParaRPr lang="ru-RU" sz="1600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 </a:t>
            </a:r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3053195" y="3833706"/>
            <a:ext cx="8805204" cy="233159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83705" y="1326638"/>
            <a:ext cx="8856219" cy="213298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7" name="Группа 44"/>
          <p:cNvGrpSpPr/>
          <p:nvPr/>
        </p:nvGrpSpPr>
        <p:grpSpPr>
          <a:xfrm>
            <a:off x="191344" y="1556792"/>
            <a:ext cx="2345741" cy="1825154"/>
            <a:chOff x="3330087" y="1478958"/>
            <a:chExt cx="2345741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1" name="Группа 55"/>
          <p:cNvGrpSpPr/>
          <p:nvPr/>
        </p:nvGrpSpPr>
        <p:grpSpPr>
          <a:xfrm>
            <a:off x="335360" y="4149080"/>
            <a:ext cx="2327552" cy="1825154"/>
            <a:chOff x="2838100" y="1532087"/>
            <a:chExt cx="2327552" cy="1825154"/>
          </a:xfrm>
        </p:grpSpPr>
        <p:sp>
          <p:nvSpPr>
            <p:cNvPr id="5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3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6" name="Рисунок 55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«Сергиевский губернский техникум</a:t>
            </a:r>
            <a:endParaRPr lang="en-US" altLang="ru-RU" sz="20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2050" name="Picture 2" descr="http://qrcoder.ru/code/?https%3A%2F%2Fsgt.minobr63.ru%2Fabitur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70" y="83785"/>
            <a:ext cx="1017310" cy="10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"Самарской техникум авиационного и промышленного машиностроения имени Д.И. Козлова"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Старый переулок, д. 6  тел.: +7 846 955-22-11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71490" y="2702612"/>
            <a:ext cx="7347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15.01.34 Фрезеровщик на станках с ЧПУ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1 год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26980" y="2451470"/>
            <a:ext cx="8856219" cy="122324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1266" name="Picture 2" descr="http://qrcoder.ru/code/?https%3A%2F%2Fstapm.ru%2Fstorage%2Fprograms%2F46%2Fdocuments%2Fprofoperator.pdf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42" y="26654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07368" y="2153974"/>
            <a:ext cx="2254696" cy="1825154"/>
            <a:chOff x="2838100" y="1507418"/>
            <a:chExt cx="2254696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Нижний колонтитул 41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профессиональное образовательное учреждение Самарской области "Самарский </a:t>
            </a:r>
            <a:r>
              <a:rPr lang="ru-RU" altLang="ru-RU" sz="2000" dirty="0" err="1" smtClean="0"/>
              <a:t>торгово</a:t>
            </a:r>
            <a:r>
              <a:rPr lang="ru-RU" altLang="ru-RU" sz="2000" dirty="0" smtClean="0"/>
              <a:t> - 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28740" y="644720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Советской Армии, 19  тел.: +7 846 262-22-78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700808"/>
            <a:ext cx="88165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38.02.01 Экономика и бухгалтерский учет (по отраслям) 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 smtClean="0"/>
              <a:t>Образование: 11 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38.02.05 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 smtClean="0"/>
              <a:t>Образование: 11классов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 smtClean="0"/>
              <a:t>Образование: 9 классов  Срок обучения: 2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1556792"/>
            <a:ext cx="8856219" cy="34563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556792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0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"Самарский </a:t>
            </a:r>
            <a:r>
              <a:rPr lang="ru-RU" altLang="ru-RU" sz="2000" dirty="0" err="1"/>
              <a:t>торгово</a:t>
            </a:r>
            <a:r>
              <a:rPr lang="ru-RU" altLang="ru-RU" sz="2000" dirty="0"/>
              <a:t> - 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8717" y="6455479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Советской Армии, 19  тел.: +7 846 262-22-78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5"/>
          <p:cNvGrpSpPr/>
          <p:nvPr/>
        </p:nvGrpSpPr>
        <p:grpSpPr>
          <a:xfrm>
            <a:off x="407368" y="1700808"/>
            <a:ext cx="2327552" cy="1825154"/>
            <a:chOff x="2838100" y="1532087"/>
            <a:chExt cx="2327552" cy="1825154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0" name="Рисунок 19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999656" y="2060849"/>
            <a:ext cx="8856219" cy="26642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15680" y="2204864"/>
            <a:ext cx="8754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 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38.02.06 </a:t>
            </a:r>
            <a:r>
              <a:rPr lang="ru-RU" sz="1600" dirty="0">
                <a:latin typeface="Arial Black" panose="020B0A04020102020204" pitchFamily="34" charset="0"/>
              </a:rPr>
              <a:t>Финансы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  <a:p>
            <a:pPr eaLnBrk="0" hangingPunct="0"/>
            <a:endParaRPr lang="ru-RU" sz="1600" dirty="0"/>
          </a:p>
        </p:txBody>
      </p:sp>
      <p:pic>
        <p:nvPicPr>
          <p:cNvPr id="27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5949280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"Самарский </a:t>
            </a:r>
            <a:r>
              <a:rPr lang="ru-RU" altLang="ru-RU" sz="2000" dirty="0" err="1"/>
              <a:t>торгово</a:t>
            </a:r>
            <a:r>
              <a:rPr lang="ru-RU" altLang="ru-RU" sz="2000" dirty="0"/>
              <a:t> - 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25213" y="6452501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Советской Армии, 19  тел.: +7 846 262-22-78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4"/>
          <p:cNvGrpSpPr/>
          <p:nvPr/>
        </p:nvGrpSpPr>
        <p:grpSpPr>
          <a:xfrm>
            <a:off x="287129" y="1885582"/>
            <a:ext cx="2345741" cy="1825154"/>
            <a:chOff x="3330087" y="1478958"/>
            <a:chExt cx="2345741" cy="1825154"/>
          </a:xfrm>
        </p:grpSpPr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0" name="Рисунок 29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2770954" y="1556792"/>
            <a:ext cx="8856219" cy="36724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19786" y="1913280"/>
            <a:ext cx="87541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 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38.02.04 </a:t>
            </a:r>
            <a:r>
              <a:rPr lang="ru-RU" sz="1600" dirty="0">
                <a:latin typeface="Arial Black" panose="020B0A04020102020204" pitchFamily="34" charset="0"/>
              </a:rPr>
              <a:t>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38.02.05 </a:t>
            </a:r>
            <a:r>
              <a:rPr lang="ru-RU" sz="1600" dirty="0">
                <a:latin typeface="Arial Black" panose="020B0A04020102020204" pitchFamily="34" charset="0"/>
              </a:rPr>
              <a:t>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11классов  Срок обучения: 2 года 10 месяцев</a:t>
            </a:r>
          </a:p>
          <a:p>
            <a:pPr eaLnBrk="0" hangingPunct="0"/>
            <a:endParaRPr lang="ru-RU" sz="1600" dirty="0" smtClean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 smtClean="0">
                <a:latin typeface="Arial Black" panose="020B0A04020102020204" pitchFamily="34" charset="0"/>
              </a:rPr>
              <a:t>38.02.06 </a:t>
            </a:r>
            <a:r>
              <a:rPr lang="ru-RU" sz="1600" dirty="0">
                <a:latin typeface="Arial Black" panose="020B0A04020102020204" pitchFamily="34" charset="0"/>
              </a:rPr>
              <a:t>Финансы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</p:txBody>
      </p:sp>
      <p:pic>
        <p:nvPicPr>
          <p:cNvPr id="27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322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бюджетное образовательное учреждение Самарской области "Самарский техникум промышленных технологий"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пр. Кирова, 321 тел.: +7 9674812026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96752"/>
            <a:ext cx="8856219" cy="44644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Прямоугольник 56"/>
          <p:cNvSpPr/>
          <p:nvPr/>
        </p:nvSpPr>
        <p:spPr>
          <a:xfrm>
            <a:off x="2999656" y="479715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3143672" y="1412776"/>
            <a:ext cx="85206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08.01.26 Мастер по ремонту и обслуживанию инженерных систем жилищно-коммунального хозяйства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13.02.11 Техническая эксплуатация и обслуживание электрического и электромеханического оборудования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/>
              <a:t>Образование: 11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13.01.10 Электромонтер по ремонту и обслуживанию электрооборудования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21.02.05 Земельно-имущественные отношения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/>
              <a:t>Образование: 9 классов  Срок обучения: </a:t>
            </a:r>
            <a:r>
              <a:rPr lang="ru-RU" sz="1600" dirty="0" smtClean="0"/>
              <a:t>2 </a:t>
            </a:r>
            <a:r>
              <a:rPr lang="ru-RU" sz="1600" dirty="0"/>
              <a:t>года 10 месяцев</a:t>
            </a:r>
          </a:p>
          <a:p>
            <a:endParaRPr lang="ru-RU" sz="1600" dirty="0" smtClean="0"/>
          </a:p>
        </p:txBody>
      </p:sp>
      <p:pic>
        <p:nvPicPr>
          <p:cNvPr id="3074" name="Picture 2" descr="http://qrcoder.ru/code/?https%3A%2F%2Fstpt-samara.ru%2Fabiturientam%2Fpriemnaya-komissiya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382" y="25344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7199" y="20216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образовательное учреждение Самарской области "Самарский техникум промышленных технологий"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37307" y="646188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пр. Кирова, 321 тел.: +7 9674812026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415480" y="1268760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2492896"/>
            <a:ext cx="8856219" cy="15841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10851" y="4221088"/>
            <a:ext cx="8856219" cy="208823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</p:txBody>
      </p:sp>
      <p:grpSp>
        <p:nvGrpSpPr>
          <p:cNvPr id="65" name="Группа 64"/>
          <p:cNvGrpSpPr/>
          <p:nvPr/>
        </p:nvGrpSpPr>
        <p:grpSpPr>
          <a:xfrm>
            <a:off x="263352" y="1052736"/>
            <a:ext cx="2390643" cy="1825154"/>
            <a:chOff x="8210934" y="1625686"/>
            <a:chExt cx="2390643" cy="1825154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7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8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9" name="Рисунок 68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783632" y="1556792"/>
            <a:ext cx="8856219" cy="64807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99656" y="155679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21.02.05 Земельно-имущественные отношения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927648" y="24928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21.02.05 Земельно-имущественные отношения</a:t>
            </a:r>
          </a:p>
          <a:p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927648" y="422108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21.02.04 Землеустройство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21.02.05 </a:t>
            </a:r>
            <a:r>
              <a:rPr lang="ru-RU" sz="1600" dirty="0">
                <a:latin typeface="Arial Black" panose="020B0A04020102020204" pitchFamily="34" charset="0"/>
              </a:rPr>
              <a:t>Земельно-имущественные отношения</a:t>
            </a:r>
          </a:p>
          <a:p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39.02.01 Социальная работа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endParaRPr lang="ru-RU" sz="1600" dirty="0"/>
          </a:p>
        </p:txBody>
      </p:sp>
      <p:pic>
        <p:nvPicPr>
          <p:cNvPr id="48" name="Picture 2" descr="http://qrcoder.ru/code/?https%3A%2F%2Fstpt-samara.ru%2Fabiturientam%2Fpriemnaya-komissiya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382" y="25344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15"/>
          <p:cNvGrpSpPr/>
          <p:nvPr/>
        </p:nvGrpSpPr>
        <p:grpSpPr>
          <a:xfrm>
            <a:off x="335360" y="2708920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24"/>
          <p:cNvGrpSpPr/>
          <p:nvPr/>
        </p:nvGrpSpPr>
        <p:grpSpPr>
          <a:xfrm>
            <a:off x="335360" y="4437112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Сызранский</a:t>
            </a:r>
            <a:r>
              <a:rPr lang="ru-RU" altLang="ru-RU" sz="2000" dirty="0" smtClean="0"/>
              <a:t> политехнический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город Сызрань, улица Гидротурбинная, дом 9 , тел.: +7 846 437-47-23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96752"/>
            <a:ext cx="8856219" cy="3324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63352" y="1412776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69416" y="4743487"/>
            <a:ext cx="8856219" cy="134058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1196752"/>
            <a:ext cx="85206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r>
              <a:rPr lang="ru-RU" sz="1600" dirty="0" smtClean="0"/>
              <a:t>Образование: 9 классов  Срок обучения: 4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15.02.14 Оснащение средствами автоматизации технологических процессов и производств (по отраслям)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27.02.07 Управление качеством продукции, процессов и услуг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(по отраслям)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86224" y="4299575"/>
            <a:ext cx="2390643" cy="1825154"/>
            <a:chOff x="8210934" y="1625686"/>
            <a:chExt cx="2390643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8" name="Прямоугольник 47"/>
          <p:cNvSpPr/>
          <p:nvPr/>
        </p:nvSpPr>
        <p:spPr>
          <a:xfrm>
            <a:off x="3037222" y="5079183"/>
            <a:ext cx="852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956800" y="6093296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3074" name="Picture 2" descr="http://qrcoder.ru/code/?https%3A%2F%2Fspk.minobr63.ru%2Fpriem-v-college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984" y="127444"/>
            <a:ext cx="973651" cy="97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 smtClean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 smtClean="0"/>
              <a:t>Сызранский</a:t>
            </a:r>
            <a:r>
              <a:rPr lang="ru-RU" altLang="ru-RU" sz="2000" dirty="0" smtClean="0"/>
              <a:t> политехнический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91344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город Сызрань, улица Гидротурбинная, дом 9 , тел.: +7 846 437-47-23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927649" y="1260971"/>
            <a:ext cx="8856219" cy="20390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967824" y="3503487"/>
            <a:ext cx="8775868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12807" y="3774508"/>
            <a:ext cx="7572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endParaRPr lang="ru-RU" sz="1600" dirty="0" smtClean="0"/>
          </a:p>
        </p:txBody>
      </p:sp>
      <p:grpSp>
        <p:nvGrpSpPr>
          <p:cNvPr id="28" name="Группа 24"/>
          <p:cNvGrpSpPr/>
          <p:nvPr/>
        </p:nvGrpSpPr>
        <p:grpSpPr>
          <a:xfrm>
            <a:off x="314712" y="1312583"/>
            <a:ext cx="2345741" cy="1825154"/>
            <a:chOff x="3330087" y="1478958"/>
            <a:chExt cx="2345741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9" name="Прямоугольник 58"/>
          <p:cNvSpPr/>
          <p:nvPr/>
        </p:nvSpPr>
        <p:spPr>
          <a:xfrm>
            <a:off x="3181590" y="1386930"/>
            <a:ext cx="8150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r>
              <a:rPr lang="ru-RU" sz="1600" dirty="0" smtClean="0"/>
              <a:t>Образование: 9 классов  Срок обучения: 4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27.02.07 Управление качеством продукции, процессов и услуг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(по отраслям)</a:t>
            </a:r>
          </a:p>
          <a:p>
            <a:r>
              <a:rPr lang="ru-RU" sz="1600" dirty="0" smtClean="0"/>
              <a:t>Образование: 9 классов  Срок обучения: 3 года 10 месяцев</a:t>
            </a:r>
          </a:p>
        </p:txBody>
      </p:sp>
      <p:sp>
        <p:nvSpPr>
          <p:cNvPr id="37" name="Нижний колонтитул 36"/>
          <p:cNvSpPr>
            <a:spLocks noGrp="1"/>
          </p:cNvSpPr>
          <p:nvPr>
            <p:ph type="ftr" sz="quarter" idx="10"/>
          </p:nvPr>
        </p:nvSpPr>
        <p:spPr>
          <a:xfrm>
            <a:off x="9956800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4098" name="Picture 2" descr="http://qrcoder.ru/code/?https%3A%2F%2Fspk.minobr63.ru%2Fpriem-v-college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4" y="114872"/>
            <a:ext cx="1015831" cy="101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332901" y="3002701"/>
            <a:ext cx="2327552" cy="1825154"/>
            <a:chOff x="2838100" y="1532087"/>
            <a:chExt cx="2327552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335360" y="4653136"/>
            <a:ext cx="11408332" cy="1825200"/>
            <a:chOff x="335360" y="4653136"/>
            <a:chExt cx="11408332" cy="1825200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smtClean="0">
                  <a:latin typeface="Arial Black" panose="020B0A04020102020204" pitchFamily="34" charset="0"/>
                </a:rPr>
                <a:t>18466 Слесарь механосборочных работ</a:t>
              </a:r>
              <a:endParaRPr lang="ru-RU" sz="1600" dirty="0">
                <a:latin typeface="Arial Black" panose="020B0A04020102020204" pitchFamily="34" charset="0"/>
              </a:endParaRPr>
            </a:p>
            <a:p>
              <a:pPr eaLnBrk="0" hangingPunct="0"/>
              <a:r>
                <a:rPr lang="ru-RU" sz="1600" dirty="0"/>
                <a:t>Образование: </a:t>
              </a:r>
              <a:r>
                <a:rPr lang="ru-RU" sz="1600" dirty="0" smtClean="0"/>
                <a:t>требований к образованию нет, </a:t>
              </a:r>
              <a:r>
                <a:rPr lang="ru-RU" sz="1600" dirty="0"/>
                <a:t>Срок обучения: 1 год 10 </a:t>
              </a:r>
              <a:r>
                <a:rPr lang="ru-RU" sz="1600" dirty="0" smtClean="0"/>
                <a:t>месяцев</a:t>
              </a:r>
              <a:endParaRPr lang="ru-RU" sz="1600" dirty="0"/>
            </a:p>
          </p:txBody>
        </p:sp>
        <p:grpSp>
          <p:nvGrpSpPr>
            <p:cNvPr id="41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1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2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45" name="Рисунок 44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03195" cy="900113"/>
          </a:xfrm>
        </p:spPr>
        <p:txBody>
          <a:bodyPr/>
          <a:lstStyle/>
          <a:p>
            <a:pPr algn="l"/>
            <a:r>
              <a:rPr lang="ru-RU" altLang="ru-RU" sz="2000" dirty="0"/>
              <a:t>г</a:t>
            </a:r>
            <a:r>
              <a:rPr lang="ru-RU" altLang="ru-RU" sz="2000" dirty="0" smtClean="0"/>
              <a:t>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sz="2000" dirty="0" err="1" smtClean="0"/>
              <a:t>Е.В.Золотухина</a:t>
            </a:r>
            <a:r>
              <a:rPr lang="ru-RU" altLang="ru-RU" sz="2000" dirty="0" smtClean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33719" y="6419211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г.Самара,ул.Советской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Армии,212, тел.: +7 846 926-31-12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endParaRPr lang="ru-RU" sz="1600" dirty="0" smtClean="0"/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r>
              <a:rPr lang="ru-RU" sz="1600" dirty="0" smtClean="0"/>
              <a:t> </a:t>
            </a:r>
          </a:p>
          <a:p>
            <a:pPr eaLnBrk="0" hangingPunct="0"/>
            <a:endParaRPr lang="ru-RU" sz="1600" b="1" dirty="0" smtClean="0">
              <a:latin typeface="+mj-lt"/>
            </a:endParaRPr>
          </a:p>
          <a:p>
            <a:pPr eaLnBrk="0" hangingPunct="0"/>
            <a:r>
              <a:rPr lang="ru-RU" sz="1600" dirty="0" smtClean="0">
                <a:latin typeface="+mj-lt"/>
              </a:rPr>
              <a:t> </a:t>
            </a:r>
          </a:p>
          <a:p>
            <a:pPr eaLnBrk="0" hangingPunct="0"/>
            <a:endParaRPr lang="ru-RU" sz="1600" dirty="0" smtClean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85992"/>
            <a:ext cx="8856219" cy="161964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91393" y="1348757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09871" y="3287266"/>
            <a:ext cx="8856219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8074" y="1647630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13.01.10 Электромонтер по ремонту и обслуживанию электрооборудования (по отраслям)</a:t>
            </a:r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 smtClean="0"/>
              <a:t>Образование: 9 классов  Срок обучения: 2 года 10 месяцев</a:t>
            </a:r>
          </a:p>
          <a:p>
            <a:endParaRPr lang="ru-RU" sz="1600" dirty="0" smtClean="0"/>
          </a:p>
        </p:txBody>
      </p:sp>
      <p:grpSp>
        <p:nvGrpSpPr>
          <p:cNvPr id="5" name="Группа 24"/>
          <p:cNvGrpSpPr/>
          <p:nvPr/>
        </p:nvGrpSpPr>
        <p:grpSpPr>
          <a:xfrm>
            <a:off x="260380" y="2918601"/>
            <a:ext cx="2345741" cy="1825154"/>
            <a:chOff x="3330087" y="1478958"/>
            <a:chExt cx="2345741" cy="1825154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2985444" y="3429821"/>
            <a:ext cx="8680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/>
              <a:t>Образование: 9 классов  Срок обучения: 2 года 10 </a:t>
            </a:r>
            <a:r>
              <a:rPr lang="ru-RU" sz="1600" dirty="0" smtClean="0"/>
              <a:t>месяцев</a:t>
            </a:r>
          </a:p>
        </p:txBody>
      </p:sp>
      <p:pic>
        <p:nvPicPr>
          <p:cNvPr id="8194" name="Picture 2" descr="http://qrcoder.ru/code/?http%3A%2F%2Fwww.stspo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92" y="240291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374833" y="4544117"/>
            <a:ext cx="2327552" cy="1825154"/>
            <a:chOff x="2838100" y="1532087"/>
            <a:chExt cx="2327552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2807164" y="4792504"/>
            <a:ext cx="8856219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0222" y="5005688"/>
            <a:ext cx="8580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</p:txBody>
      </p:sp>
      <p:sp>
        <p:nvSpPr>
          <p:cNvPr id="41" name="Нижний колонтитул 40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 smtClean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Другая 8">
      <a:dk1>
        <a:srgbClr val="18418C"/>
      </a:dk1>
      <a:lt1>
        <a:srgbClr val="FFFFFF"/>
      </a:lt1>
      <a:dk2>
        <a:srgbClr val="FFFFE7"/>
      </a:dk2>
      <a:lt2>
        <a:srgbClr val="DDDDDD"/>
      </a:lt2>
      <a:accent1>
        <a:srgbClr val="3492B4"/>
      </a:accent1>
      <a:accent2>
        <a:srgbClr val="7CB444"/>
      </a:accent2>
      <a:accent3>
        <a:srgbClr val="FFFFFF"/>
      </a:accent3>
      <a:accent4>
        <a:srgbClr val="133677"/>
      </a:accent4>
      <a:accent5>
        <a:srgbClr val="AEC7D6"/>
      </a:accent5>
      <a:accent6>
        <a:srgbClr val="70A33D"/>
      </a:accent6>
      <a:hlink>
        <a:srgbClr val="0A1D42"/>
      </a:hlink>
      <a:folHlink>
        <a:srgbClr val="0E285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8418C"/>
        </a:dk1>
        <a:lt1>
          <a:srgbClr val="FFFFFF"/>
        </a:lt1>
        <a:dk2>
          <a:srgbClr val="FFFFE7"/>
        </a:dk2>
        <a:lt2>
          <a:srgbClr val="DDDDDD"/>
        </a:lt2>
        <a:accent1>
          <a:srgbClr val="3492B4"/>
        </a:accent1>
        <a:accent2>
          <a:srgbClr val="7CB444"/>
        </a:accent2>
        <a:accent3>
          <a:srgbClr val="FFFFFF"/>
        </a:accent3>
        <a:accent4>
          <a:srgbClr val="133677"/>
        </a:accent4>
        <a:accent5>
          <a:srgbClr val="AEC7D6"/>
        </a:accent5>
        <a:accent6>
          <a:srgbClr val="70A33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cdb2004c006l</Template>
  <TotalTime>5065</TotalTime>
  <Words>14683</Words>
  <Application>Microsoft Office PowerPoint</Application>
  <PresentationFormat>Широкоэкранный</PresentationFormat>
  <Paragraphs>2430</Paragraphs>
  <Slides>139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139</vt:i4>
      </vt:variant>
    </vt:vector>
  </HeadingPairs>
  <TitlesOfParts>
    <vt:vector size="147" baseType="lpstr">
      <vt:lpstr>Arial</vt:lpstr>
      <vt:lpstr>Arial Black</vt:lpstr>
      <vt:lpstr>Arial Narrow</vt:lpstr>
      <vt:lpstr>Calibri</vt:lpstr>
      <vt:lpstr>Verdana</vt:lpstr>
      <vt:lpstr>Wingdings</vt:lpstr>
      <vt:lpstr>sample</vt:lpstr>
      <vt:lpstr>Image</vt:lpstr>
      <vt:lpstr>Образование  для инвалидов и лиц с ОВЗ  в Самарской области</vt:lpstr>
      <vt:lpstr>Образование  для инвалидов и лиц с ОВЗ  в Самарской области</vt:lpstr>
      <vt:lpstr>Уважаемые друзья!</vt:lpstr>
      <vt:lpstr>Презентация PowerPoint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Государственное бюджетное профессиональное образовательное учреждение Самарской области "Сызранский колледж искусств и культуры им.О.Н.Носцовой" </vt:lpstr>
      <vt:lpstr>Государственное автономное профессиональное образовательное учреждение Самарской области "Самарский металлургический колледж"</vt:lpstr>
      <vt:lpstr>Государственное автономное профессиональное образовательное учреждение Самарской области "Самарский металлургический колледж"</vt:lpstr>
      <vt:lpstr>Государственное автономное профессиональное образовательное учреждение Самарской области "Новокуйбышевский гуманитарно-технологический колледж" </vt:lpstr>
      <vt:lpstr>Государственное автономное профессиональное образовательное учреждение Самарской области "Новокуйбышевский гуманитарно-технологический колледж" </vt:lpstr>
      <vt:lpstr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vt:lpstr>
      <vt:lpstr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vt:lpstr>
      <vt:lpstr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vt:lpstr>
      <vt:lpstr>государственное бюджетное профессиональное образовательное учреждение Самарской области "Обшаровский государственный техникум им.В.И.Суркова"</vt:lpstr>
      <vt:lpstr>государственное автономное профессиональное образовательное учреждение Самарской области "Тольяттинский электротехнический техникум"</vt:lpstr>
      <vt:lpstr>Государственное бюджетное профессиональное образовательное учреждение Самарской области "Самарский государственный колледж сервисных технологий и дизайна" </vt:lpstr>
      <vt:lpstr>Презентация PowerPoint</vt:lpstr>
      <vt:lpstr>государственное бюджетное профессиональное образовательное учреждение "Самарский медицинский колледж им. Н.Ляпиной" </vt:lpstr>
      <vt:lpstr>Государственное бюджетное образовательное учреждение Самарской области «Самарский машиностроительный колледж»</vt:lpstr>
      <vt:lpstr>государственное бюджетное профессиональное образовательное учреждение Самарской области "Сызранский медико-гуманитарный колледж"</vt:lpstr>
      <vt:lpstr>государственное автономное профессиональное образовательное учреждение Самарской области «Жигулевский государственный колледж»</vt:lpstr>
      <vt:lpstr>государственное бюджетное профессиональное образовательное учреждение Самарской области "Красноярский государственный техникум"</vt:lpstr>
      <vt:lpstr>государственное бюджетное профессиональное образовательное учреждение Самарской области "Тольяттинский медицинский колледж"</vt:lpstr>
      <vt:lpstr>государственное бюджетное профессиональное образовательное учреждение Самарской области "Тольяттинский медицинский колледж« (Кинель-Черкасский филиал)</vt:lpstr>
      <vt:lpstr>государственное автономное профессиональное образовательное учреждение Самарской области «Строительно-энергетический колледж (образовательно-производственный кампус) им. П.Мачнева»</vt:lpstr>
      <vt:lpstr>государственное бюджетное профессиональное образовательное учреждение Самарской области «Отрадненский нефтяной техникум»</vt:lpstr>
      <vt:lpstr>Презентация PowerPoint</vt:lpstr>
      <vt:lpstr>государственное бюджетное профессиональное образовательное учреждение Самарской области «Самарский техникум кулинарного искусства»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 Самарской области «Губернский техникум м.р. Кошкинский</vt:lpstr>
      <vt:lpstr>государственное бюджетное профессиональное образовательное учреждение  Самарской области «Губернский техникум м.р. Кошкинский</vt:lpstr>
      <vt:lpstr>государственное автономное профессиональное образовательное учреждение Самарской области "Новокуйбышевский нефтехимический техникум"</vt:lpstr>
      <vt:lpstr>государственное бюджетное профессиональное образовательное учреждение Самарской области "Нефтегорский государственный техникум"</vt:lpstr>
      <vt:lpstr>государственное бюджетное профессиональное образовательное учреждение Самарской области "Хворостянский государственный техникум им.Юрия Рябова"</vt:lpstr>
      <vt:lpstr>государственное бюджетное профессиональное образовательное учреждение Самарской области «Технологический колледж им.Н.Д.Кузнецова»</vt:lpstr>
      <vt:lpstr>государственное бюджетное профессиональное образовательное учреждение Самарской области «Технологический колледж им.Н.Д.Кузнецова»</vt:lpstr>
      <vt:lpstr>государственное бюджетное профессиональное образовательное учреждение Самарской области "Большеглушицкий государственный техникум"</vt:lpstr>
      <vt:lpstr>государственное автономное профессиональное образовательное учреждение Самарской области «Жигулевский государственный колледж»</vt:lpstr>
      <vt:lpstr>государственное бюджетное профессиональное образовательное учреждение Самарской области «Сергиевский губернский техникум</vt:lpstr>
      <vt:lpstr>государственное бюджетное профессиональное образовательное учреждение Самарской области «Сергиевский губернский техникум</vt:lpstr>
      <vt:lpstr>государственное бюджетное профессиональное образовательное учреждение Самарской области "Самарской техникум авиационного и промышленного машиностроения имени Д.И. Козлова"</vt:lpstr>
      <vt:lpstr>государственное бюджетное профессиональное образовательное учреждение Самарской области "Самарский торгово - экономический колледж"</vt:lpstr>
      <vt:lpstr>государственное бюджетное профессиональное образовательное учреждение Самарской области "Самарский торгово - экономический колледж"</vt:lpstr>
      <vt:lpstr>государственное бюджетное профессиональное образовательное учреждение Самарской области "Самарский торгово - экономический колледж"</vt:lpstr>
      <vt:lpstr>государственное бюджетное образовательное учреждение Самарской области "Самарский техникум промышленных технологий"</vt:lpstr>
      <vt:lpstr>государственное бюджетное образовательное учреждение Самарской области "Самарский техникум промышленных технологий"</vt:lpstr>
      <vt:lpstr>государственное бюджетное профессиональное образовательное учреждение Самарской области "Сызранский политехнический колледж"</vt:lpstr>
      <vt:lpstr>государственное бюджетное профессиональное образовательное учреждение Самарской области "Сызранский политехнический колледж"</vt:lpstr>
      <vt:lpstr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Е.В.Золотухина»</vt:lpstr>
      <vt:lpstr>государственное бюджетное профессиональное образовательное учреждение Самарской области «Чапаевский химико-технологический техникум"</vt:lpstr>
      <vt:lpstr>государственное бюджетное профессиональное образовательное учреждение Самарской области «Чапаевский губернский колледж им. О. Колычева»</vt:lpstr>
      <vt:lpstr>государственное бюджетное профессиональное образовательное учреждение Самарской области «Чапаевский губернский колледж им. О. Колычева»</vt:lpstr>
      <vt:lpstr>государственное бюджетное профессиональное образовательное учреждение Самарской области «Губернский колледж города Похвистнево»</vt:lpstr>
      <vt:lpstr>государственное бюджетное профессиональное образовательное учреждение Самарской области «Губернский колледж города Похвистнево»</vt:lpstr>
      <vt:lpstr>государственное бюджетное профессиональное образовательное учреждение Самарской области "Самарское художественное училище имени К.С. Петрова-Водкина"</vt:lpstr>
      <vt:lpstr>государственное автономное профессиональное образовательное учреждение Самарской области «Тольяттинский машиностроительный колледж»</vt:lpstr>
      <vt:lpstr>государственное бюджетное професcиональное образовательное учреждение Самарской области "Безенчукский аграрный техникум"</vt:lpstr>
      <vt:lpstr>государственное бюджетное профессиональное образовательное учреждение Самарской области "Самарский многопрофильный колледж им. Бартенева В.В"</vt:lpstr>
      <vt:lpstr>государственное бюджетное профессиональное образовательное учреждение Самарской области "Самарский многопрофильный колледж им. Бартенева В.В"</vt:lpstr>
      <vt:lpstr>государственное бюджетное профессиональное образовательное учреждение Самарской области "Самарский многопрофильный колледж им. Бартенева В.В"</vt:lpstr>
      <vt:lpstr>государственное бюджетное профессиональное образовательное учреждение Самарской области "Губернский колледж г. Сызрани"</vt:lpstr>
      <vt:lpstr>государственное бюджетное профессиональное образовательное учреждение Самарской области "Губернский колледж г. Сызрани"</vt:lpstr>
      <vt:lpstr>государственное бюджетное профессиональное образовательное учреждение Самарской области "Красноармейский государственный техникум имени Героя Социалистического труда Николая Никифоровича Пенина"</vt:lpstr>
      <vt:lpstr>государственное бюджетное профессиональное образовательное учреждение Самарской области "Самарское областное училище культуры и искусств"</vt:lpstr>
      <vt:lpstr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vt:lpstr>
      <vt:lpstr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vt:lpstr>
      <vt:lpstr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vt:lpstr>
      <vt:lpstr>государственное бюджетное профессиональное образовательное учреждение Самарской области «Кинельский государственный техникум»</vt:lpstr>
      <vt:lpstr>государственное бюджетное профессиональное учреждение Самарской области «Домашкинский государственный техникум»</vt:lpstr>
      <vt:lpstr>государственное бюджетное профессиональное образовательное учреждение Самарской области «Тольяттинский социально-экономический колледж"</vt:lpstr>
      <vt:lpstr>государственное бюджетное профессиональное образовательное учреждение Самарской области «Тольяттинский социально-экономический колледж»</vt:lpstr>
      <vt:lpstr>государственное бюджетное профессиональное образовательное учреждение Самарской области «Самарское музыкальное училище им. Д.Г.Шаталова"</vt:lpstr>
      <vt:lpstr>государственное бюджетное профессиональное образовательное учреждение Самарской области «Пестравский государственный техникум имени Героя Социалистического Труда Анатолия Устиновича Сычёва»</vt:lpstr>
      <vt:lpstr>государственное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vt:lpstr>
      <vt:lpstr>государственное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бюджетное профессиональное образовательное учреждение Самарской области «Алексеевский государственный техникум»</vt:lpstr>
      <vt:lpstr>государственное бюджетное профессиональное образовательное учреждение Самарской области «Усольский сельскохозяйственный техникум»</vt:lpstr>
      <vt:lpstr>государственное бюджетное профессиональное образовательное учреждение Самарской области «Тольяттинский музыкальный колледж им. Р.К.Щедрина»</vt:lpstr>
      <vt:lpstr>государственное бюджетное профессиональное образовательное учреждение Самарской области «Самарский политехнический колледж»</vt:lpstr>
      <vt:lpstr>государственное бюджетное профессиональное образовательное учреждение Самарской области «Алексеевский государственный техникум»</vt:lpstr>
      <vt:lpstr>государственное бюджетное профессиональное образовательное учреждение Самарской области «Алексеевский государственный техникум»</vt:lpstr>
      <vt:lpstr>государственное бюджетное профессиональное образовательное учреждение Самарской области «Образовательный центр с.Камышла»</vt:lpstr>
      <vt:lpstr>государственное бюджетное профессиональное образовательное учреждение Самарской области «Борский государственный техникум»</vt:lpstr>
      <vt:lpstr>государственное бюджетное профессиональное образовательное учреждение Самарской области «Отрадненский нефтяной техникум»</vt:lpstr>
      <vt:lpstr>Образование в Самарской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 для инвалидов и лиц с ОВЗ  в Самарской области</dc:title>
  <dc:creator>Пользователь</dc:creator>
  <cp:lastModifiedBy>Пользователь</cp:lastModifiedBy>
  <cp:revision>513</cp:revision>
  <cp:lastPrinted>2022-05-20T10:54:17Z</cp:lastPrinted>
  <dcterms:created xsi:type="dcterms:W3CDTF">2022-03-23T12:23:56Z</dcterms:created>
  <dcterms:modified xsi:type="dcterms:W3CDTF">2023-05-03T07:41:48Z</dcterms:modified>
</cp:coreProperties>
</file>